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21"/>
  </p:notesMasterIdLst>
  <p:sldIdLst>
    <p:sldId id="263" r:id="rId2"/>
    <p:sldId id="266" r:id="rId3"/>
    <p:sldId id="294" r:id="rId4"/>
    <p:sldId id="267" r:id="rId5"/>
    <p:sldId id="268" r:id="rId6"/>
    <p:sldId id="290" r:id="rId7"/>
    <p:sldId id="291" r:id="rId8"/>
    <p:sldId id="281" r:id="rId9"/>
    <p:sldId id="282" r:id="rId10"/>
    <p:sldId id="285" r:id="rId11"/>
    <p:sldId id="286" r:id="rId12"/>
    <p:sldId id="287" r:id="rId13"/>
    <p:sldId id="283" r:id="rId14"/>
    <p:sldId id="284" r:id="rId15"/>
    <p:sldId id="288" r:id="rId16"/>
    <p:sldId id="289" r:id="rId17"/>
    <p:sldId id="292" r:id="rId18"/>
    <p:sldId id="295" r:id="rId19"/>
    <p:sldId id="280" r:id="rId2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66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>
        <p:scale>
          <a:sx n="110" d="100"/>
          <a:sy n="110" d="100"/>
        </p:scale>
        <p:origin x="-906" y="-27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BCD69461-F9BB-4A96-BA5F-CA8980680B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1122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6DC79528-6B7A-4E48-A3F0-12ACDE11EAA2}" type="slidenum">
              <a:rPr lang="en-US" smtClean="0"/>
              <a:pPr eaLnBrk="1" hangingPunct="1"/>
              <a:t>19</a:t>
            </a:fld>
            <a:endParaRPr lang="en-US" smtClean="0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lvl="2" eaLnBrk="1" hangingPunct="1">
              <a:spcBef>
                <a:spcPct val="0"/>
              </a:spcBef>
              <a:buFontTx/>
              <a:buChar char="-"/>
            </a:pPr>
            <a:r>
              <a:rPr lang="en-US" b="1" smtClean="0">
                <a:latin typeface="Arial" charset="0"/>
                <a:cs typeface="Arial" charset="0"/>
              </a:rPr>
              <a:t>adjoint allows for the mathematically rigorous calculation of sensitivity to changes in the initial state</a:t>
            </a:r>
          </a:p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318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963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19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72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20232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480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805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405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385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3024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30010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Box 4"/>
          <p:cNvSpPr txBox="1">
            <a:spLocks noChangeArrowheads="1"/>
          </p:cNvSpPr>
          <p:nvPr userDrawn="1"/>
        </p:nvSpPr>
        <p:spPr bwMode="auto">
          <a:xfrm>
            <a:off x="8742363" y="6545263"/>
            <a:ext cx="433387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defRPr/>
            </a:pPr>
            <a:fld id="{826E53E8-484A-4266-833B-5A7916560472}" type="slidenum">
              <a:rPr lang="en-US" sz="1600" smtClean="0"/>
              <a:pPr algn="r" eaLnBrk="1" hangingPunct="1">
                <a:defRPr/>
              </a:pPr>
              <a:t>‹#›</a:t>
            </a:fld>
            <a:endParaRPr lang="en-US" sz="1600" smtClean="0"/>
          </a:p>
        </p:txBody>
      </p:sp>
      <p:grpSp>
        <p:nvGrpSpPr>
          <p:cNvPr id="1027" name="Group 3"/>
          <p:cNvGrpSpPr>
            <a:grpSpLocks noChangeAspect="1"/>
          </p:cNvGrpSpPr>
          <p:nvPr userDrawn="1"/>
        </p:nvGrpSpPr>
        <p:grpSpPr bwMode="auto">
          <a:xfrm>
            <a:off x="165100" y="123825"/>
            <a:ext cx="946150" cy="850900"/>
            <a:chOff x="2496" y="0"/>
            <a:chExt cx="712" cy="633"/>
          </a:xfrm>
        </p:grpSpPr>
        <p:grpSp>
          <p:nvGrpSpPr>
            <p:cNvPr id="1028" name="Group 4"/>
            <p:cNvGrpSpPr>
              <a:grpSpLocks noChangeAspect="1"/>
            </p:cNvGrpSpPr>
            <p:nvPr userDrawn="1"/>
          </p:nvGrpSpPr>
          <p:grpSpPr bwMode="auto">
            <a:xfrm>
              <a:off x="2496" y="0"/>
              <a:ext cx="672" cy="633"/>
              <a:chOff x="5088" y="0"/>
              <a:chExt cx="672" cy="633"/>
            </a:xfrm>
          </p:grpSpPr>
          <p:sp>
            <p:nvSpPr>
              <p:cNvPr id="1031" name="Oval 5"/>
              <p:cNvSpPr>
                <a:spLocks noChangeAspect="1" noChangeArrowheads="1"/>
              </p:cNvSpPr>
              <p:nvPr userDrawn="1"/>
            </p:nvSpPr>
            <p:spPr bwMode="auto">
              <a:xfrm>
                <a:off x="5184" y="96"/>
                <a:ext cx="480" cy="48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1032" name="Picture 6" descr="DON Seal"/>
              <p:cNvPicPr>
                <a:picLocks noChangeAspect="1" noChangeArrowheads="1"/>
              </p:cNvPicPr>
              <p:nvPr userDrawn="1"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0"/>
                <a:ext cx="672" cy="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029" name="Oval 7"/>
            <p:cNvSpPr>
              <a:spLocks noChangeAspect="1" noChangeArrowheads="1"/>
            </p:cNvSpPr>
            <p:nvPr userDrawn="1"/>
          </p:nvSpPr>
          <p:spPr bwMode="auto">
            <a:xfrm>
              <a:off x="2576" y="52"/>
              <a:ext cx="500" cy="519"/>
            </a:xfrm>
            <a:prstGeom prst="ellipse">
              <a:avLst/>
            </a:prstGeom>
            <a:solidFill>
              <a:srgbClr val="0000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1030" name="Picture 8" descr="white on Dark"/>
            <p:cNvPicPr>
              <a:picLocks noChangeAspect="1" noChangeArrowheads="1"/>
            </p:cNvPicPr>
            <p:nvPr userDrawn="1"/>
          </p:nvPicPr>
          <p:blipFill>
            <a:blip r:embed="rId14" cstate="print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4" y="0"/>
              <a:ext cx="704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34" charset="0"/>
          <a:cs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34" charset="0"/>
          <a:cs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34" charset="0"/>
          <a:cs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34" charset="0"/>
          <a:cs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34" charset="0"/>
          <a:cs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34" charset="0"/>
          <a:cs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34" charset="0"/>
          <a:cs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accent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7" Type="http://schemas.openxmlformats.org/officeDocument/2006/relationships/image" Target="../media/image28.gif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91"/>
          <a:stretch>
            <a:fillRect/>
          </a:stretch>
        </p:blipFill>
        <p:spPr bwMode="auto">
          <a:xfrm>
            <a:off x="0" y="17463"/>
            <a:ext cx="9144000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4046538" y="6583363"/>
            <a:ext cx="5097462" cy="274637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200" i="1">
                <a:solidFill>
                  <a:schemeClr val="bg1"/>
                </a:solidFill>
              </a:rPr>
              <a:t>TC Ernesto (05L) 1800 UTC August 2012</a:t>
            </a:r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-26194" y="3399047"/>
            <a:ext cx="9144000" cy="461665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i="1" dirty="0">
                <a:solidFill>
                  <a:srgbClr val="00B0F0"/>
                </a:solidFill>
              </a:rPr>
              <a:t>Naval Research Laboratory, Monterey, CA</a:t>
            </a:r>
          </a:p>
        </p:txBody>
      </p:sp>
      <p:sp>
        <p:nvSpPr>
          <p:cNvPr id="2053" name="Text Box 5"/>
          <p:cNvSpPr txBox="1">
            <a:spLocks noChangeArrowheads="1"/>
          </p:cNvSpPr>
          <p:nvPr/>
        </p:nvSpPr>
        <p:spPr bwMode="auto">
          <a:xfrm>
            <a:off x="0" y="914400"/>
            <a:ext cx="9220200" cy="174783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4000" b="1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COAMPS‐TC Diagnostics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3600" b="1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Yi Jin, Jon Moskaitis, Hao Jin, James D. Doyle</a:t>
            </a:r>
            <a:endParaRPr lang="en-US" sz="3600" b="1" baseline="30000">
              <a:solidFill>
                <a:srgbClr val="FFFF00"/>
              </a:solidFill>
              <a:latin typeface="Arial Black" pitchFamily="34" charset="0"/>
              <a:cs typeface="Times New Roman" pitchFamily="18" charset="0"/>
            </a:endParaRPr>
          </a:p>
        </p:txBody>
      </p:sp>
      <p:grpSp>
        <p:nvGrpSpPr>
          <p:cNvPr id="2054" name="Group 7"/>
          <p:cNvGrpSpPr>
            <a:grpSpLocks noChangeAspect="1"/>
          </p:cNvGrpSpPr>
          <p:nvPr/>
        </p:nvGrpSpPr>
        <p:grpSpPr bwMode="auto">
          <a:xfrm>
            <a:off x="165100" y="123825"/>
            <a:ext cx="946150" cy="850900"/>
            <a:chOff x="2496" y="0"/>
            <a:chExt cx="712" cy="633"/>
          </a:xfrm>
        </p:grpSpPr>
        <p:grpSp>
          <p:nvGrpSpPr>
            <p:cNvPr id="2057" name="Group 8"/>
            <p:cNvGrpSpPr>
              <a:grpSpLocks noChangeAspect="1"/>
            </p:cNvGrpSpPr>
            <p:nvPr/>
          </p:nvGrpSpPr>
          <p:grpSpPr bwMode="auto">
            <a:xfrm>
              <a:off x="2496" y="0"/>
              <a:ext cx="672" cy="633"/>
              <a:chOff x="5088" y="0"/>
              <a:chExt cx="672" cy="633"/>
            </a:xfrm>
          </p:grpSpPr>
          <p:sp>
            <p:nvSpPr>
              <p:cNvPr id="2060" name="Oval 9"/>
              <p:cNvSpPr>
                <a:spLocks noChangeAspect="1" noChangeArrowheads="1"/>
              </p:cNvSpPr>
              <p:nvPr/>
            </p:nvSpPr>
            <p:spPr bwMode="auto">
              <a:xfrm>
                <a:off x="5184" y="96"/>
                <a:ext cx="480" cy="480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2061" name="Picture 10" descr="DON Seal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88" y="0"/>
                <a:ext cx="672" cy="6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2058" name="Oval 11"/>
            <p:cNvSpPr>
              <a:spLocks noChangeAspect="1" noChangeArrowheads="1"/>
            </p:cNvSpPr>
            <p:nvPr/>
          </p:nvSpPr>
          <p:spPr bwMode="auto">
            <a:xfrm>
              <a:off x="2576" y="52"/>
              <a:ext cx="500" cy="519"/>
            </a:xfrm>
            <a:prstGeom prst="ellipse">
              <a:avLst/>
            </a:prstGeom>
            <a:solidFill>
              <a:srgbClr val="00007E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pic>
          <p:nvPicPr>
            <p:cNvPr id="2059" name="Picture 12" descr="white on Dark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4" y="0"/>
              <a:ext cx="704" cy="6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0" y="4659313"/>
            <a:ext cx="9144000" cy="1200329"/>
          </a:xfrm>
          <a:prstGeom prst="rect">
            <a:avLst/>
          </a:prstGeom>
          <a:noFill/>
          <a:ln>
            <a:noFill/>
          </a:ln>
          <a:effectLst>
            <a:outerShdw dist="28398" dir="1593903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2400" b="1" i="1" dirty="0" smtClean="0">
                <a:solidFill>
                  <a:schemeClr val="bg1"/>
                </a:solidFill>
              </a:rPr>
              <a:t>In collaboration with </a:t>
            </a:r>
          </a:p>
          <a:p>
            <a:pPr algn="ctr" eaLnBrk="1" hangingPunct="1"/>
            <a:r>
              <a:rPr lang="en-US" sz="2400" b="1" i="1" dirty="0" smtClean="0">
                <a:solidFill>
                  <a:schemeClr val="bg1"/>
                </a:solidFill>
              </a:rPr>
              <a:t>M. DeMaria, K. Musgrave, L. Grasso, and D. Zelinsky </a:t>
            </a:r>
          </a:p>
          <a:p>
            <a:pPr algn="ctr" eaLnBrk="1" hangingPunct="1"/>
            <a:r>
              <a:rPr lang="en-US" sz="2400" b="1" i="1" dirty="0" smtClean="0">
                <a:solidFill>
                  <a:schemeClr val="bg1"/>
                </a:solidFill>
              </a:rPr>
              <a:t>through HFIP</a:t>
            </a:r>
            <a:endParaRPr lang="en-US" sz="2400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4"/>
          <p:cNvSpPr>
            <a:spLocks noChangeArrowheads="1"/>
          </p:cNvSpPr>
          <p:nvPr/>
        </p:nvSpPr>
        <p:spPr bwMode="auto">
          <a:xfrm>
            <a:off x="762000" y="3048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800">
                <a:solidFill>
                  <a:srgbClr val="800000"/>
                </a:solidFill>
                <a:latin typeface="Arial Black" pitchFamily="34" charset="0"/>
              </a:rPr>
              <a:t>Short-range track forecast verification </a:t>
            </a:r>
            <a:endParaRPr lang="en-US" sz="2800">
              <a:solidFill>
                <a:srgbClr val="800000"/>
              </a:solidFill>
            </a:endParaRPr>
          </a:p>
        </p:txBody>
      </p:sp>
      <p:pic>
        <p:nvPicPr>
          <p:cNvPr id="10243" name="Picture 2" descr="M:\currentwork\COAMPS\verification_framework_auto\figs\2012HFIP\allatlanticandeastpac_HWRFcompare\summary\stormrelative_scatter_intensitycolor2_Page_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57" r="12344" b="28247"/>
          <a:stretch>
            <a:fillRect/>
          </a:stretch>
        </p:blipFill>
        <p:spPr bwMode="auto">
          <a:xfrm>
            <a:off x="2514600" y="933450"/>
            <a:ext cx="6130925" cy="566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4" name="TextBox 3"/>
          <p:cNvSpPr txBox="1">
            <a:spLocks noChangeArrowheads="1"/>
          </p:cNvSpPr>
          <p:nvPr/>
        </p:nvSpPr>
        <p:spPr bwMode="auto">
          <a:xfrm>
            <a:off x="152400" y="1139825"/>
            <a:ext cx="2667000" cy="830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dirty="0"/>
              <a:t>Scatter of 24 h </a:t>
            </a:r>
            <a:r>
              <a:rPr lang="en-US" sz="1200" b="1" dirty="0"/>
              <a:t>ops HWRF</a:t>
            </a:r>
            <a:r>
              <a:rPr lang="en-US" sz="1200" dirty="0"/>
              <a:t> track errors in storm-relative coordinates,</a:t>
            </a:r>
          </a:p>
          <a:p>
            <a:pPr eaLnBrk="1" hangingPunct="1"/>
            <a:r>
              <a:rPr lang="en-US" sz="1200" dirty="0"/>
              <a:t>stratified </a:t>
            </a:r>
            <a:r>
              <a:rPr lang="en-US" sz="1200" dirty="0" smtClean="0"/>
              <a:t>by</a:t>
            </a:r>
            <a:r>
              <a:rPr lang="en-US" sz="1200" dirty="0" smtClean="0"/>
              <a:t> </a:t>
            </a:r>
            <a:r>
              <a:rPr lang="en-US" sz="1200" dirty="0"/>
              <a:t>best-track initial intensity (colors) </a:t>
            </a:r>
          </a:p>
        </p:txBody>
      </p:sp>
      <p:sp>
        <p:nvSpPr>
          <p:cNvPr id="10245" name="TextBox 4"/>
          <p:cNvSpPr txBox="1">
            <a:spLocks noChangeArrowheads="1"/>
          </p:cNvSpPr>
          <p:nvPr/>
        </p:nvSpPr>
        <p:spPr bwMode="auto">
          <a:xfrm>
            <a:off x="3160713" y="1552575"/>
            <a:ext cx="1106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/>
              <a:t>Overall: 20%</a:t>
            </a:r>
          </a:p>
        </p:txBody>
      </p:sp>
      <p:sp>
        <p:nvSpPr>
          <p:cNvPr id="10246" name="TextBox 5"/>
          <p:cNvSpPr txBox="1">
            <a:spLocks noChangeArrowheads="1"/>
          </p:cNvSpPr>
          <p:nvPr/>
        </p:nvSpPr>
        <p:spPr bwMode="auto">
          <a:xfrm>
            <a:off x="7351713" y="1552575"/>
            <a:ext cx="1106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/>
              <a:t>Overall: 23%</a:t>
            </a:r>
          </a:p>
        </p:txBody>
      </p:sp>
      <p:sp>
        <p:nvSpPr>
          <p:cNvPr id="10247" name="TextBox 6"/>
          <p:cNvSpPr txBox="1">
            <a:spLocks noChangeArrowheads="1"/>
          </p:cNvSpPr>
          <p:nvPr/>
        </p:nvSpPr>
        <p:spPr bwMode="auto">
          <a:xfrm>
            <a:off x="3160713" y="5438775"/>
            <a:ext cx="1106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/>
              <a:t>Overall: 22%</a:t>
            </a:r>
          </a:p>
        </p:txBody>
      </p:sp>
      <p:sp>
        <p:nvSpPr>
          <p:cNvPr id="10248" name="TextBox 7"/>
          <p:cNvSpPr txBox="1">
            <a:spLocks noChangeArrowheads="1"/>
          </p:cNvSpPr>
          <p:nvPr/>
        </p:nvSpPr>
        <p:spPr bwMode="auto">
          <a:xfrm>
            <a:off x="7351713" y="5438775"/>
            <a:ext cx="1106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/>
              <a:t>Overall: 35%</a:t>
            </a:r>
          </a:p>
        </p:txBody>
      </p:sp>
      <p:grpSp>
        <p:nvGrpSpPr>
          <p:cNvPr id="10249" name="Group 20"/>
          <p:cNvGrpSpPr>
            <a:grpSpLocks/>
          </p:cNvGrpSpPr>
          <p:nvPr/>
        </p:nvGrpSpPr>
        <p:grpSpPr bwMode="auto">
          <a:xfrm>
            <a:off x="533400" y="5257800"/>
            <a:ext cx="1744663" cy="1274763"/>
            <a:chOff x="1476" y="2973"/>
            <a:chExt cx="1099" cy="803"/>
          </a:xfrm>
        </p:grpSpPr>
        <p:sp>
          <p:nvSpPr>
            <p:cNvPr id="10252" name="Line 21"/>
            <p:cNvSpPr>
              <a:spLocks noChangeShapeType="1"/>
            </p:cNvSpPr>
            <p:nvPr/>
          </p:nvSpPr>
          <p:spPr bwMode="auto">
            <a:xfrm flipV="1">
              <a:off x="1971" y="3182"/>
              <a:ext cx="0" cy="4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3" name="Line 22"/>
            <p:cNvSpPr>
              <a:spLocks noChangeShapeType="1"/>
            </p:cNvSpPr>
            <p:nvPr/>
          </p:nvSpPr>
          <p:spPr bwMode="auto">
            <a:xfrm flipV="1">
              <a:off x="1772" y="3373"/>
              <a:ext cx="4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54" name="Text Box 23"/>
            <p:cNvSpPr txBox="1">
              <a:spLocks noChangeArrowheads="1"/>
            </p:cNvSpPr>
            <p:nvPr/>
          </p:nvSpPr>
          <p:spPr bwMode="auto">
            <a:xfrm>
              <a:off x="1735" y="2973"/>
              <a:ext cx="48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Ahead</a:t>
              </a:r>
            </a:p>
          </p:txBody>
        </p:sp>
        <p:sp>
          <p:nvSpPr>
            <p:cNvPr id="10255" name="Text Box 24"/>
            <p:cNvSpPr txBox="1">
              <a:spLocks noChangeArrowheads="1"/>
            </p:cNvSpPr>
            <p:nvPr/>
          </p:nvSpPr>
          <p:spPr bwMode="auto">
            <a:xfrm>
              <a:off x="1711" y="3564"/>
              <a:ext cx="51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Behind</a:t>
              </a:r>
            </a:p>
          </p:txBody>
        </p:sp>
        <p:sp>
          <p:nvSpPr>
            <p:cNvPr id="10256" name="Text Box 25"/>
            <p:cNvSpPr txBox="1">
              <a:spLocks noChangeArrowheads="1"/>
            </p:cNvSpPr>
            <p:nvPr/>
          </p:nvSpPr>
          <p:spPr bwMode="auto">
            <a:xfrm>
              <a:off x="2161" y="3265"/>
              <a:ext cx="41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Right</a:t>
              </a:r>
            </a:p>
          </p:txBody>
        </p:sp>
        <p:sp>
          <p:nvSpPr>
            <p:cNvPr id="10257" name="Text Box 26"/>
            <p:cNvSpPr txBox="1">
              <a:spLocks noChangeArrowheads="1"/>
            </p:cNvSpPr>
            <p:nvPr/>
          </p:nvSpPr>
          <p:spPr bwMode="auto">
            <a:xfrm>
              <a:off x="1476" y="3266"/>
              <a:ext cx="33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Left</a:t>
              </a:r>
            </a:p>
          </p:txBody>
        </p:sp>
      </p:grpSp>
      <p:sp>
        <p:nvSpPr>
          <p:cNvPr id="10250" name="TextBox 3"/>
          <p:cNvSpPr txBox="1">
            <a:spLocks noChangeArrowheads="1"/>
          </p:cNvSpPr>
          <p:nvPr/>
        </p:nvSpPr>
        <p:spPr bwMode="auto">
          <a:xfrm>
            <a:off x="5334000" y="714375"/>
            <a:ext cx="9636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/>
              <a:t>ops HWRF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2388" y="2362200"/>
            <a:ext cx="2614612" cy="1384995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2713" indent="-112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en-US" sz="1400" b="1" dirty="0" smtClean="0">
                <a:solidFill>
                  <a:srgbClr val="800000"/>
                </a:solidFill>
              </a:rPr>
              <a:t>Like COAMPS-TC</a:t>
            </a:r>
            <a:r>
              <a:rPr lang="en-US" sz="1400" b="1" dirty="0" smtClean="0">
                <a:solidFill>
                  <a:srgbClr val="800000"/>
                </a:solidFill>
              </a:rPr>
              <a:t>, </a:t>
            </a:r>
            <a:r>
              <a:rPr lang="en-US" sz="1400" b="1" dirty="0" smtClean="0">
                <a:solidFill>
                  <a:srgbClr val="800000"/>
                </a:solidFill>
              </a:rPr>
              <a:t>HWRF errors are most often in the </a:t>
            </a:r>
            <a:r>
              <a:rPr lang="en-US" sz="1400" b="1" dirty="0" smtClean="0">
                <a:solidFill>
                  <a:srgbClr val="800000"/>
                </a:solidFill>
              </a:rPr>
              <a:t>slow/right quadrant</a:t>
            </a:r>
            <a:endParaRPr lang="en-US" sz="1400" b="1" dirty="0">
              <a:solidFill>
                <a:srgbClr val="800000"/>
              </a:solidFill>
            </a:endParaRPr>
          </a:p>
          <a:p>
            <a:pPr marL="0" indent="0" eaLnBrk="1" hangingPunct="1">
              <a:defRPr/>
            </a:pPr>
            <a:endParaRPr lang="en-US" sz="1400" b="1" dirty="0" smtClean="0">
              <a:solidFill>
                <a:srgbClr val="800000"/>
              </a:solidFill>
            </a:endParaRPr>
          </a:p>
          <a:p>
            <a:pPr marL="0" indent="0" eaLnBrk="1" hangingPunct="1">
              <a:defRPr/>
            </a:pPr>
            <a:r>
              <a:rPr lang="en-US" sz="1400" b="1" dirty="0">
                <a:solidFill>
                  <a:srgbClr val="800000"/>
                </a:solidFill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</a:rPr>
              <a:t> Right bias for major    </a:t>
            </a:r>
            <a:r>
              <a:rPr lang="en-US" sz="1400" b="1" dirty="0">
                <a:solidFill>
                  <a:srgbClr val="800000"/>
                </a:solidFill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</a:rPr>
              <a:t> </a:t>
            </a:r>
          </a:p>
          <a:p>
            <a:pPr marL="0" indent="0" eaLnBrk="1" hangingPunct="1">
              <a:defRPr/>
            </a:pPr>
            <a:r>
              <a:rPr lang="en-US" sz="1400" b="1" dirty="0">
                <a:solidFill>
                  <a:srgbClr val="800000"/>
                </a:solidFill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</a:rPr>
              <a:t> hurricanes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ChangeArrowheads="1"/>
          </p:cNvSpPr>
          <p:nvPr/>
        </p:nvSpPr>
        <p:spPr bwMode="auto">
          <a:xfrm>
            <a:off x="762000" y="3048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800">
                <a:solidFill>
                  <a:srgbClr val="800000"/>
                </a:solidFill>
                <a:latin typeface="Arial Black" pitchFamily="34" charset="0"/>
              </a:rPr>
              <a:t>Short-range track forecast verification </a:t>
            </a:r>
            <a:endParaRPr lang="en-US" sz="2800">
              <a:solidFill>
                <a:srgbClr val="800000"/>
              </a:solidFill>
            </a:endParaRPr>
          </a:p>
        </p:txBody>
      </p:sp>
      <p:pic>
        <p:nvPicPr>
          <p:cNvPr id="11267" name="Picture 2" descr="M:\currentwork\COAMPS\verification_framework_auto\figs\2012HFIP\allatlanticandeastpac_GFDLcompare\summary\stormrelative_scatter_intensitycolor2_Page_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2" r="12131" b="27654"/>
          <a:stretch>
            <a:fillRect/>
          </a:stretch>
        </p:blipFill>
        <p:spPr bwMode="auto">
          <a:xfrm>
            <a:off x="2514600" y="941388"/>
            <a:ext cx="6146800" cy="571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TextBox 3"/>
          <p:cNvSpPr txBox="1">
            <a:spLocks noChangeArrowheads="1"/>
          </p:cNvSpPr>
          <p:nvPr/>
        </p:nvSpPr>
        <p:spPr bwMode="auto">
          <a:xfrm>
            <a:off x="152400" y="1139825"/>
            <a:ext cx="2667000" cy="830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dirty="0"/>
              <a:t>Scatter of 24 h </a:t>
            </a:r>
            <a:r>
              <a:rPr lang="en-US" sz="1200" b="1" dirty="0"/>
              <a:t>ops GFDL</a:t>
            </a:r>
            <a:r>
              <a:rPr lang="en-US" sz="1200" dirty="0"/>
              <a:t> track errors in storm-relative coordinates,</a:t>
            </a:r>
          </a:p>
          <a:p>
            <a:pPr eaLnBrk="1" hangingPunct="1"/>
            <a:r>
              <a:rPr lang="en-US" sz="1200" dirty="0"/>
              <a:t>stratified </a:t>
            </a:r>
            <a:r>
              <a:rPr lang="en-US" sz="1200" dirty="0" smtClean="0"/>
              <a:t>by</a:t>
            </a:r>
            <a:r>
              <a:rPr lang="en-US" sz="1200" dirty="0" smtClean="0"/>
              <a:t> </a:t>
            </a:r>
            <a:r>
              <a:rPr lang="en-US" sz="1200" dirty="0"/>
              <a:t>best-track initial intensity (colors) </a:t>
            </a:r>
          </a:p>
        </p:txBody>
      </p:sp>
      <p:sp>
        <p:nvSpPr>
          <p:cNvPr id="11269" name="TextBox 4"/>
          <p:cNvSpPr txBox="1">
            <a:spLocks noChangeArrowheads="1"/>
          </p:cNvSpPr>
          <p:nvPr/>
        </p:nvSpPr>
        <p:spPr bwMode="auto">
          <a:xfrm>
            <a:off x="3160713" y="1552575"/>
            <a:ext cx="1106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/>
              <a:t>Overall: 17%</a:t>
            </a:r>
          </a:p>
        </p:txBody>
      </p:sp>
      <p:sp>
        <p:nvSpPr>
          <p:cNvPr id="11270" name="TextBox 5"/>
          <p:cNvSpPr txBox="1">
            <a:spLocks noChangeArrowheads="1"/>
          </p:cNvSpPr>
          <p:nvPr/>
        </p:nvSpPr>
        <p:spPr bwMode="auto">
          <a:xfrm>
            <a:off x="7351713" y="1552575"/>
            <a:ext cx="1106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/>
              <a:t>Overall: 17%</a:t>
            </a:r>
          </a:p>
        </p:txBody>
      </p:sp>
      <p:sp>
        <p:nvSpPr>
          <p:cNvPr id="11271" name="TextBox 6"/>
          <p:cNvSpPr txBox="1">
            <a:spLocks noChangeArrowheads="1"/>
          </p:cNvSpPr>
          <p:nvPr/>
        </p:nvSpPr>
        <p:spPr bwMode="auto">
          <a:xfrm>
            <a:off x="3160713" y="5438775"/>
            <a:ext cx="1106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/>
              <a:t>Overall: 30%</a:t>
            </a:r>
          </a:p>
        </p:txBody>
      </p:sp>
      <p:sp>
        <p:nvSpPr>
          <p:cNvPr id="11272" name="TextBox 7"/>
          <p:cNvSpPr txBox="1">
            <a:spLocks noChangeArrowheads="1"/>
          </p:cNvSpPr>
          <p:nvPr/>
        </p:nvSpPr>
        <p:spPr bwMode="auto">
          <a:xfrm>
            <a:off x="7351713" y="5438775"/>
            <a:ext cx="1106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/>
              <a:t>Overall: 36%</a:t>
            </a:r>
          </a:p>
        </p:txBody>
      </p:sp>
      <p:grpSp>
        <p:nvGrpSpPr>
          <p:cNvPr id="11273" name="Group 20"/>
          <p:cNvGrpSpPr>
            <a:grpSpLocks/>
          </p:cNvGrpSpPr>
          <p:nvPr/>
        </p:nvGrpSpPr>
        <p:grpSpPr bwMode="auto">
          <a:xfrm>
            <a:off x="533400" y="5257800"/>
            <a:ext cx="1744663" cy="1274763"/>
            <a:chOff x="1476" y="2973"/>
            <a:chExt cx="1099" cy="803"/>
          </a:xfrm>
        </p:grpSpPr>
        <p:sp>
          <p:nvSpPr>
            <p:cNvPr id="11276" name="Line 21"/>
            <p:cNvSpPr>
              <a:spLocks noChangeShapeType="1"/>
            </p:cNvSpPr>
            <p:nvPr/>
          </p:nvSpPr>
          <p:spPr bwMode="auto">
            <a:xfrm flipV="1">
              <a:off x="1971" y="3182"/>
              <a:ext cx="0" cy="4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7" name="Line 22"/>
            <p:cNvSpPr>
              <a:spLocks noChangeShapeType="1"/>
            </p:cNvSpPr>
            <p:nvPr/>
          </p:nvSpPr>
          <p:spPr bwMode="auto">
            <a:xfrm flipV="1">
              <a:off x="1772" y="3373"/>
              <a:ext cx="4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78" name="Text Box 23"/>
            <p:cNvSpPr txBox="1">
              <a:spLocks noChangeArrowheads="1"/>
            </p:cNvSpPr>
            <p:nvPr/>
          </p:nvSpPr>
          <p:spPr bwMode="auto">
            <a:xfrm>
              <a:off x="1735" y="2973"/>
              <a:ext cx="48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Ahead</a:t>
              </a:r>
            </a:p>
          </p:txBody>
        </p:sp>
        <p:sp>
          <p:nvSpPr>
            <p:cNvPr id="11279" name="Text Box 24"/>
            <p:cNvSpPr txBox="1">
              <a:spLocks noChangeArrowheads="1"/>
            </p:cNvSpPr>
            <p:nvPr/>
          </p:nvSpPr>
          <p:spPr bwMode="auto">
            <a:xfrm>
              <a:off x="1711" y="3564"/>
              <a:ext cx="51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Behind</a:t>
              </a:r>
            </a:p>
          </p:txBody>
        </p:sp>
        <p:sp>
          <p:nvSpPr>
            <p:cNvPr id="11280" name="Text Box 25"/>
            <p:cNvSpPr txBox="1">
              <a:spLocks noChangeArrowheads="1"/>
            </p:cNvSpPr>
            <p:nvPr/>
          </p:nvSpPr>
          <p:spPr bwMode="auto">
            <a:xfrm>
              <a:off x="2161" y="3265"/>
              <a:ext cx="41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Right</a:t>
              </a:r>
            </a:p>
          </p:txBody>
        </p:sp>
        <p:sp>
          <p:nvSpPr>
            <p:cNvPr id="11281" name="Text Box 26"/>
            <p:cNvSpPr txBox="1">
              <a:spLocks noChangeArrowheads="1"/>
            </p:cNvSpPr>
            <p:nvPr/>
          </p:nvSpPr>
          <p:spPr bwMode="auto">
            <a:xfrm>
              <a:off x="1476" y="3266"/>
              <a:ext cx="33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Left</a:t>
              </a:r>
            </a:p>
          </p:txBody>
        </p:sp>
      </p:grpSp>
      <p:sp>
        <p:nvSpPr>
          <p:cNvPr id="11274" name="TextBox 3"/>
          <p:cNvSpPr txBox="1">
            <a:spLocks noChangeArrowheads="1"/>
          </p:cNvSpPr>
          <p:nvPr/>
        </p:nvSpPr>
        <p:spPr bwMode="auto">
          <a:xfrm>
            <a:off x="5376863" y="714375"/>
            <a:ext cx="9477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/>
              <a:t>Ops GFDL</a:t>
            </a:r>
          </a:p>
        </p:txBody>
      </p:sp>
      <p:sp>
        <p:nvSpPr>
          <p:cNvPr id="11275" name="Text Box 5"/>
          <p:cNvSpPr txBox="1">
            <a:spLocks noChangeArrowheads="1"/>
          </p:cNvSpPr>
          <p:nvPr/>
        </p:nvSpPr>
        <p:spPr bwMode="auto">
          <a:xfrm>
            <a:off x="52388" y="2362200"/>
            <a:ext cx="2614612" cy="954088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2713" indent="-112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400" b="1">
                <a:solidFill>
                  <a:srgbClr val="800000"/>
                </a:solidFill>
              </a:rPr>
              <a:t>GFDL has high relative frequencies for slow/right and slow/left, especially for the weakest TCs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762000" y="3048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800">
                <a:solidFill>
                  <a:srgbClr val="800000"/>
                </a:solidFill>
                <a:latin typeface="Arial Black" pitchFamily="34" charset="0"/>
              </a:rPr>
              <a:t>Short-range track forecast verification </a:t>
            </a:r>
            <a:endParaRPr lang="en-US" sz="2800">
              <a:solidFill>
                <a:srgbClr val="800000"/>
              </a:solidFill>
            </a:endParaRPr>
          </a:p>
        </p:txBody>
      </p:sp>
      <p:pic>
        <p:nvPicPr>
          <p:cNvPr id="12291" name="Picture 2" descr="M:\currentwork\COAMPS\verification_framework_auto\figs\2012HFIP\allatlanticandeastpac_GFScompare\summary\stormrelative_scatter_intensitycolor2_Page_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6" r="12418" b="27827"/>
          <a:stretch>
            <a:fillRect/>
          </a:stretch>
        </p:blipFill>
        <p:spPr bwMode="auto">
          <a:xfrm>
            <a:off x="2514600" y="969963"/>
            <a:ext cx="6126163" cy="567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TextBox 3"/>
          <p:cNvSpPr txBox="1">
            <a:spLocks noChangeArrowheads="1"/>
          </p:cNvSpPr>
          <p:nvPr/>
        </p:nvSpPr>
        <p:spPr bwMode="auto">
          <a:xfrm>
            <a:off x="152400" y="1139825"/>
            <a:ext cx="2667000" cy="830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dirty="0"/>
              <a:t>Scatter of 24 h </a:t>
            </a:r>
            <a:r>
              <a:rPr lang="en-US" sz="1200" b="1" dirty="0"/>
              <a:t>ops GFS</a:t>
            </a:r>
            <a:r>
              <a:rPr lang="en-US" sz="1200" dirty="0"/>
              <a:t> track errors in storm-relative coordinates,</a:t>
            </a:r>
          </a:p>
          <a:p>
            <a:pPr eaLnBrk="1" hangingPunct="1"/>
            <a:r>
              <a:rPr lang="en-US" sz="1200" dirty="0"/>
              <a:t>stratified </a:t>
            </a:r>
            <a:r>
              <a:rPr lang="en-US" sz="1200" dirty="0" smtClean="0"/>
              <a:t>by</a:t>
            </a:r>
            <a:r>
              <a:rPr lang="en-US" sz="1200" dirty="0" smtClean="0"/>
              <a:t> </a:t>
            </a:r>
            <a:r>
              <a:rPr lang="en-US" sz="1200" dirty="0"/>
              <a:t>best-track initial intensity (colors) </a:t>
            </a:r>
          </a:p>
        </p:txBody>
      </p:sp>
      <p:sp>
        <p:nvSpPr>
          <p:cNvPr id="12293" name="TextBox 4"/>
          <p:cNvSpPr txBox="1">
            <a:spLocks noChangeArrowheads="1"/>
          </p:cNvSpPr>
          <p:nvPr/>
        </p:nvSpPr>
        <p:spPr bwMode="auto">
          <a:xfrm>
            <a:off x="3160713" y="1552575"/>
            <a:ext cx="1106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/>
              <a:t>Overall: 24%</a:t>
            </a:r>
          </a:p>
        </p:txBody>
      </p:sp>
      <p:sp>
        <p:nvSpPr>
          <p:cNvPr id="12294" name="TextBox 5"/>
          <p:cNvSpPr txBox="1">
            <a:spLocks noChangeArrowheads="1"/>
          </p:cNvSpPr>
          <p:nvPr/>
        </p:nvSpPr>
        <p:spPr bwMode="auto">
          <a:xfrm>
            <a:off x="7351713" y="1552575"/>
            <a:ext cx="1106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/>
              <a:t>Overall: 22%</a:t>
            </a:r>
          </a:p>
        </p:txBody>
      </p:sp>
      <p:sp>
        <p:nvSpPr>
          <p:cNvPr id="12295" name="TextBox 6"/>
          <p:cNvSpPr txBox="1">
            <a:spLocks noChangeArrowheads="1"/>
          </p:cNvSpPr>
          <p:nvPr/>
        </p:nvSpPr>
        <p:spPr bwMode="auto">
          <a:xfrm>
            <a:off x="3160713" y="5438775"/>
            <a:ext cx="1106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/>
              <a:t>Overall: 25%</a:t>
            </a:r>
          </a:p>
        </p:txBody>
      </p:sp>
      <p:sp>
        <p:nvSpPr>
          <p:cNvPr id="12296" name="TextBox 7"/>
          <p:cNvSpPr txBox="1">
            <a:spLocks noChangeArrowheads="1"/>
          </p:cNvSpPr>
          <p:nvPr/>
        </p:nvSpPr>
        <p:spPr bwMode="auto">
          <a:xfrm>
            <a:off x="7351713" y="5438775"/>
            <a:ext cx="1106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/>
              <a:t>Overall: 29%</a:t>
            </a:r>
          </a:p>
        </p:txBody>
      </p:sp>
      <p:grpSp>
        <p:nvGrpSpPr>
          <p:cNvPr id="12297" name="Group 20"/>
          <p:cNvGrpSpPr>
            <a:grpSpLocks/>
          </p:cNvGrpSpPr>
          <p:nvPr/>
        </p:nvGrpSpPr>
        <p:grpSpPr bwMode="auto">
          <a:xfrm>
            <a:off x="533400" y="5257800"/>
            <a:ext cx="1744663" cy="1274763"/>
            <a:chOff x="1476" y="2973"/>
            <a:chExt cx="1099" cy="803"/>
          </a:xfrm>
        </p:grpSpPr>
        <p:sp>
          <p:nvSpPr>
            <p:cNvPr id="12300" name="Line 21"/>
            <p:cNvSpPr>
              <a:spLocks noChangeShapeType="1"/>
            </p:cNvSpPr>
            <p:nvPr/>
          </p:nvSpPr>
          <p:spPr bwMode="auto">
            <a:xfrm flipV="1">
              <a:off x="1971" y="3182"/>
              <a:ext cx="0" cy="4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1" name="Line 22"/>
            <p:cNvSpPr>
              <a:spLocks noChangeShapeType="1"/>
            </p:cNvSpPr>
            <p:nvPr/>
          </p:nvSpPr>
          <p:spPr bwMode="auto">
            <a:xfrm flipV="1">
              <a:off x="1772" y="3373"/>
              <a:ext cx="4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02" name="Text Box 23"/>
            <p:cNvSpPr txBox="1">
              <a:spLocks noChangeArrowheads="1"/>
            </p:cNvSpPr>
            <p:nvPr/>
          </p:nvSpPr>
          <p:spPr bwMode="auto">
            <a:xfrm>
              <a:off x="1735" y="2973"/>
              <a:ext cx="48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Ahead</a:t>
              </a:r>
            </a:p>
          </p:txBody>
        </p:sp>
        <p:sp>
          <p:nvSpPr>
            <p:cNvPr id="12303" name="Text Box 24"/>
            <p:cNvSpPr txBox="1">
              <a:spLocks noChangeArrowheads="1"/>
            </p:cNvSpPr>
            <p:nvPr/>
          </p:nvSpPr>
          <p:spPr bwMode="auto">
            <a:xfrm>
              <a:off x="1711" y="3564"/>
              <a:ext cx="51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Behind</a:t>
              </a:r>
            </a:p>
          </p:txBody>
        </p:sp>
        <p:sp>
          <p:nvSpPr>
            <p:cNvPr id="12304" name="Text Box 25"/>
            <p:cNvSpPr txBox="1">
              <a:spLocks noChangeArrowheads="1"/>
            </p:cNvSpPr>
            <p:nvPr/>
          </p:nvSpPr>
          <p:spPr bwMode="auto">
            <a:xfrm>
              <a:off x="2161" y="3265"/>
              <a:ext cx="41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Right</a:t>
              </a:r>
            </a:p>
          </p:txBody>
        </p:sp>
        <p:sp>
          <p:nvSpPr>
            <p:cNvPr id="12305" name="Text Box 26"/>
            <p:cNvSpPr txBox="1">
              <a:spLocks noChangeArrowheads="1"/>
            </p:cNvSpPr>
            <p:nvPr/>
          </p:nvSpPr>
          <p:spPr bwMode="auto">
            <a:xfrm>
              <a:off x="1476" y="3266"/>
              <a:ext cx="33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Left</a:t>
              </a:r>
            </a:p>
          </p:txBody>
        </p:sp>
      </p:grpSp>
      <p:sp>
        <p:nvSpPr>
          <p:cNvPr id="12298" name="TextBox 3"/>
          <p:cNvSpPr txBox="1">
            <a:spLocks noChangeArrowheads="1"/>
          </p:cNvSpPr>
          <p:nvPr/>
        </p:nvSpPr>
        <p:spPr bwMode="auto">
          <a:xfrm>
            <a:off x="5376863" y="714375"/>
            <a:ext cx="8445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/>
              <a:t>Ops GFS</a:t>
            </a:r>
          </a:p>
        </p:txBody>
      </p:sp>
      <p:sp>
        <p:nvSpPr>
          <p:cNvPr id="17" name="Text Box 5"/>
          <p:cNvSpPr txBox="1">
            <a:spLocks noChangeArrowheads="1"/>
          </p:cNvSpPr>
          <p:nvPr/>
        </p:nvSpPr>
        <p:spPr bwMode="auto">
          <a:xfrm>
            <a:off x="52388" y="2362200"/>
            <a:ext cx="2614612" cy="1384300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2713" indent="-112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en-US" sz="1400" b="1" dirty="0" smtClean="0">
                <a:solidFill>
                  <a:srgbClr val="800000"/>
                </a:solidFill>
              </a:rPr>
              <a:t>GFS has the most evenly</a:t>
            </a:r>
          </a:p>
          <a:p>
            <a:pPr marL="0" indent="0" eaLnBrk="1" hangingPunct="1">
              <a:defRPr/>
            </a:pPr>
            <a:r>
              <a:rPr lang="en-US" sz="1400" b="1" dirty="0" smtClean="0">
                <a:solidFill>
                  <a:srgbClr val="800000"/>
                </a:solidFill>
              </a:rPr>
              <a:t>  distributed track errors.     </a:t>
            </a:r>
          </a:p>
          <a:p>
            <a:pPr marL="0" indent="0" eaLnBrk="1" hangingPunct="1">
              <a:defRPr/>
            </a:pPr>
            <a:r>
              <a:rPr lang="en-US" sz="1400" b="1" dirty="0">
                <a:solidFill>
                  <a:srgbClr val="800000"/>
                </a:solidFill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</a:rPr>
              <a:t> Still, slow/right has the </a:t>
            </a:r>
          </a:p>
          <a:p>
            <a:pPr marL="0" indent="0" eaLnBrk="1" hangingPunct="1">
              <a:defRPr/>
            </a:pPr>
            <a:r>
              <a:rPr lang="en-US" sz="1400" b="1" dirty="0">
                <a:solidFill>
                  <a:srgbClr val="800000"/>
                </a:solidFill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</a:rPr>
              <a:t> highest relative frequency </a:t>
            </a:r>
          </a:p>
          <a:p>
            <a:pPr marL="0" indent="0" eaLnBrk="1" hangingPunct="1">
              <a:defRPr/>
            </a:pPr>
            <a:r>
              <a:rPr lang="en-US" sz="1400" b="1" dirty="0">
                <a:solidFill>
                  <a:srgbClr val="800000"/>
                </a:solidFill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</a:rPr>
              <a:t> amongst the four  </a:t>
            </a:r>
          </a:p>
          <a:p>
            <a:pPr marL="0" indent="0" eaLnBrk="1" hangingPunct="1">
              <a:defRPr/>
            </a:pPr>
            <a:r>
              <a:rPr lang="en-US" sz="1400" b="1" dirty="0">
                <a:solidFill>
                  <a:srgbClr val="800000"/>
                </a:solidFill>
              </a:rPr>
              <a:t> </a:t>
            </a:r>
            <a:r>
              <a:rPr lang="en-US" sz="1400" b="1" dirty="0" smtClean="0">
                <a:solidFill>
                  <a:srgbClr val="800000"/>
                </a:solidFill>
              </a:rPr>
              <a:t> quadrants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ChangeArrowheads="1"/>
          </p:cNvSpPr>
          <p:nvPr/>
        </p:nvSpPr>
        <p:spPr bwMode="auto">
          <a:xfrm>
            <a:off x="762000" y="3048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800">
                <a:solidFill>
                  <a:srgbClr val="800000"/>
                </a:solidFill>
                <a:latin typeface="Arial Black" pitchFamily="34" charset="0"/>
              </a:rPr>
              <a:t>Short-range track forecast verification </a:t>
            </a:r>
            <a:endParaRPr lang="en-US" sz="2800">
              <a:solidFill>
                <a:srgbClr val="800000"/>
              </a:solidFill>
            </a:endParaRPr>
          </a:p>
        </p:txBody>
      </p:sp>
      <p:pic>
        <p:nvPicPr>
          <p:cNvPr id="13315" name="Picture 2" descr="M:\currentwork\COAMPS\verification_framework_auto\figs\2012HFIP\allatlanticandeastpac\summary\stormrelative_positions_tau24_Page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60" t="4192"/>
          <a:stretch>
            <a:fillRect/>
          </a:stretch>
        </p:blipFill>
        <p:spPr bwMode="auto">
          <a:xfrm>
            <a:off x="92075" y="1335088"/>
            <a:ext cx="905827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6" name="Group 20"/>
          <p:cNvGrpSpPr>
            <a:grpSpLocks/>
          </p:cNvGrpSpPr>
          <p:nvPr/>
        </p:nvGrpSpPr>
        <p:grpSpPr bwMode="auto">
          <a:xfrm>
            <a:off x="7246938" y="1773238"/>
            <a:ext cx="1744662" cy="1274762"/>
            <a:chOff x="1476" y="2973"/>
            <a:chExt cx="1099" cy="803"/>
          </a:xfrm>
        </p:grpSpPr>
        <p:sp>
          <p:nvSpPr>
            <p:cNvPr id="13324" name="Line 21"/>
            <p:cNvSpPr>
              <a:spLocks noChangeShapeType="1"/>
            </p:cNvSpPr>
            <p:nvPr/>
          </p:nvSpPr>
          <p:spPr bwMode="auto">
            <a:xfrm flipV="1">
              <a:off x="1971" y="3182"/>
              <a:ext cx="0" cy="4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5" name="Line 22"/>
            <p:cNvSpPr>
              <a:spLocks noChangeShapeType="1"/>
            </p:cNvSpPr>
            <p:nvPr/>
          </p:nvSpPr>
          <p:spPr bwMode="auto">
            <a:xfrm flipV="1">
              <a:off x="1772" y="3373"/>
              <a:ext cx="4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26" name="Text Box 23"/>
            <p:cNvSpPr txBox="1">
              <a:spLocks noChangeArrowheads="1"/>
            </p:cNvSpPr>
            <p:nvPr/>
          </p:nvSpPr>
          <p:spPr bwMode="auto">
            <a:xfrm>
              <a:off x="1735" y="2973"/>
              <a:ext cx="48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Ahead</a:t>
              </a:r>
            </a:p>
          </p:txBody>
        </p:sp>
        <p:sp>
          <p:nvSpPr>
            <p:cNvPr id="13327" name="Text Box 24"/>
            <p:cNvSpPr txBox="1">
              <a:spLocks noChangeArrowheads="1"/>
            </p:cNvSpPr>
            <p:nvPr/>
          </p:nvSpPr>
          <p:spPr bwMode="auto">
            <a:xfrm>
              <a:off x="1711" y="3564"/>
              <a:ext cx="51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Behind</a:t>
              </a:r>
            </a:p>
          </p:txBody>
        </p:sp>
        <p:sp>
          <p:nvSpPr>
            <p:cNvPr id="13328" name="Text Box 25"/>
            <p:cNvSpPr txBox="1">
              <a:spLocks noChangeArrowheads="1"/>
            </p:cNvSpPr>
            <p:nvPr/>
          </p:nvSpPr>
          <p:spPr bwMode="auto">
            <a:xfrm>
              <a:off x="2161" y="3265"/>
              <a:ext cx="41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Right</a:t>
              </a:r>
            </a:p>
          </p:txBody>
        </p:sp>
        <p:sp>
          <p:nvSpPr>
            <p:cNvPr id="13329" name="Text Box 26"/>
            <p:cNvSpPr txBox="1">
              <a:spLocks noChangeArrowheads="1"/>
            </p:cNvSpPr>
            <p:nvPr/>
          </p:nvSpPr>
          <p:spPr bwMode="auto">
            <a:xfrm>
              <a:off x="1476" y="3266"/>
              <a:ext cx="33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Left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8120063" y="2500313"/>
            <a:ext cx="261937" cy="2428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7696200" y="2514600"/>
            <a:ext cx="261938" cy="242888"/>
          </a:xfrm>
          <a:prstGeom prst="rect">
            <a:avLst/>
          </a:prstGeom>
          <a:solidFill>
            <a:srgbClr val="66FF66"/>
          </a:solidFill>
          <a:ln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8120063" y="2066925"/>
            <a:ext cx="261937" cy="24130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7696200" y="2066925"/>
            <a:ext cx="261938" cy="2413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321" name="TextBox 38"/>
          <p:cNvSpPr txBox="1">
            <a:spLocks noChangeArrowheads="1"/>
          </p:cNvSpPr>
          <p:nvPr/>
        </p:nvSpPr>
        <p:spPr bwMode="auto">
          <a:xfrm>
            <a:off x="257175" y="1095375"/>
            <a:ext cx="8763000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Scatter of best-track positions at forecast initial time, color/size denotes </a:t>
            </a:r>
            <a:r>
              <a:rPr lang="en-US" sz="1200" b="1"/>
              <a:t>COAMPS-TC </a:t>
            </a:r>
            <a:r>
              <a:rPr lang="en-US" sz="1200"/>
              <a:t>24 h forecast track error characteristics </a:t>
            </a:r>
          </a:p>
        </p:txBody>
      </p:sp>
      <p:sp>
        <p:nvSpPr>
          <p:cNvPr id="13322" name="TextBox 2"/>
          <p:cNvSpPr txBox="1">
            <a:spLocks noChangeArrowheads="1"/>
          </p:cNvSpPr>
          <p:nvPr/>
        </p:nvSpPr>
        <p:spPr bwMode="auto">
          <a:xfrm>
            <a:off x="5799138" y="5562600"/>
            <a:ext cx="27352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i="1"/>
              <a:t>Dot size ~ track error magnitude</a:t>
            </a:r>
          </a:p>
        </p:txBody>
      </p:sp>
      <p:sp>
        <p:nvSpPr>
          <p:cNvPr id="13323" name="Text Box 5"/>
          <p:cNvSpPr txBox="1">
            <a:spLocks noChangeArrowheads="1"/>
          </p:cNvSpPr>
          <p:nvPr/>
        </p:nvSpPr>
        <p:spPr bwMode="auto">
          <a:xfrm>
            <a:off x="457200" y="6172200"/>
            <a:ext cx="7970838" cy="523875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>
                <a:solidFill>
                  <a:srgbClr val="800000"/>
                </a:solidFill>
              </a:rPr>
              <a:t>COAMPS-TC tracks are consistently slow/left in the eastern tropical Atlantic and slow/right in the central tropical Atlantic.  Errors also tend to be largest in these regions.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4"/>
          <p:cNvSpPr>
            <a:spLocks noChangeArrowheads="1"/>
          </p:cNvSpPr>
          <p:nvPr/>
        </p:nvSpPr>
        <p:spPr bwMode="auto">
          <a:xfrm>
            <a:off x="762000" y="3048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800">
                <a:solidFill>
                  <a:srgbClr val="800000"/>
                </a:solidFill>
                <a:latin typeface="Arial Black" pitchFamily="34" charset="0"/>
              </a:rPr>
              <a:t>Short-range track forecast verification </a:t>
            </a:r>
            <a:endParaRPr lang="en-US" sz="2800">
              <a:solidFill>
                <a:srgbClr val="800000"/>
              </a:solidFill>
            </a:endParaRPr>
          </a:p>
        </p:txBody>
      </p:sp>
      <p:pic>
        <p:nvPicPr>
          <p:cNvPr id="14339" name="Picture 2" descr="M:\currentwork\COAMPS\verification_framework_auto\figs\2012HFIP\allatlanticandeastpac_HWRFcompare\summary\stormrelative_positions_tau24_Page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04" t="4826" r="-2"/>
          <a:stretch>
            <a:fillRect/>
          </a:stretch>
        </p:blipFill>
        <p:spPr bwMode="auto">
          <a:xfrm>
            <a:off x="55563" y="1371600"/>
            <a:ext cx="9078912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0" name="TextBox 3"/>
          <p:cNvSpPr txBox="1">
            <a:spLocks noChangeArrowheads="1"/>
          </p:cNvSpPr>
          <p:nvPr/>
        </p:nvSpPr>
        <p:spPr bwMode="auto">
          <a:xfrm>
            <a:off x="257175" y="1095375"/>
            <a:ext cx="8763000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Scatter of best-track positions at forecast initial time, color/size denotes </a:t>
            </a:r>
            <a:r>
              <a:rPr lang="en-US" sz="1200" b="1"/>
              <a:t>ops HWRF </a:t>
            </a:r>
            <a:r>
              <a:rPr lang="en-US" sz="1200"/>
              <a:t>24 h forecast track error characteristics </a:t>
            </a:r>
          </a:p>
        </p:txBody>
      </p:sp>
      <p:sp>
        <p:nvSpPr>
          <p:cNvPr id="14341" name="TextBox 4"/>
          <p:cNvSpPr txBox="1">
            <a:spLocks noChangeArrowheads="1"/>
          </p:cNvSpPr>
          <p:nvPr/>
        </p:nvSpPr>
        <p:spPr bwMode="auto">
          <a:xfrm>
            <a:off x="5799138" y="5562600"/>
            <a:ext cx="27352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i="1"/>
              <a:t>Dot size ~ track error magnitude</a:t>
            </a:r>
          </a:p>
        </p:txBody>
      </p:sp>
      <p:grpSp>
        <p:nvGrpSpPr>
          <p:cNvPr id="14342" name="Group 20"/>
          <p:cNvGrpSpPr>
            <a:grpSpLocks/>
          </p:cNvGrpSpPr>
          <p:nvPr/>
        </p:nvGrpSpPr>
        <p:grpSpPr bwMode="auto">
          <a:xfrm>
            <a:off x="7246938" y="1773238"/>
            <a:ext cx="1744662" cy="1274762"/>
            <a:chOff x="1476" y="2973"/>
            <a:chExt cx="1099" cy="803"/>
          </a:xfrm>
        </p:grpSpPr>
        <p:sp>
          <p:nvSpPr>
            <p:cNvPr id="14348" name="Line 21"/>
            <p:cNvSpPr>
              <a:spLocks noChangeShapeType="1"/>
            </p:cNvSpPr>
            <p:nvPr/>
          </p:nvSpPr>
          <p:spPr bwMode="auto">
            <a:xfrm flipV="1">
              <a:off x="1971" y="3182"/>
              <a:ext cx="0" cy="4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49" name="Line 22"/>
            <p:cNvSpPr>
              <a:spLocks noChangeShapeType="1"/>
            </p:cNvSpPr>
            <p:nvPr/>
          </p:nvSpPr>
          <p:spPr bwMode="auto">
            <a:xfrm flipV="1">
              <a:off x="1772" y="3373"/>
              <a:ext cx="4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50" name="Text Box 23"/>
            <p:cNvSpPr txBox="1">
              <a:spLocks noChangeArrowheads="1"/>
            </p:cNvSpPr>
            <p:nvPr/>
          </p:nvSpPr>
          <p:spPr bwMode="auto">
            <a:xfrm>
              <a:off x="1735" y="2973"/>
              <a:ext cx="48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Ahead</a:t>
              </a:r>
            </a:p>
          </p:txBody>
        </p:sp>
        <p:sp>
          <p:nvSpPr>
            <p:cNvPr id="14351" name="Text Box 24"/>
            <p:cNvSpPr txBox="1">
              <a:spLocks noChangeArrowheads="1"/>
            </p:cNvSpPr>
            <p:nvPr/>
          </p:nvSpPr>
          <p:spPr bwMode="auto">
            <a:xfrm>
              <a:off x="1711" y="3564"/>
              <a:ext cx="51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Behind</a:t>
              </a:r>
            </a:p>
          </p:txBody>
        </p:sp>
        <p:sp>
          <p:nvSpPr>
            <p:cNvPr id="14352" name="Text Box 25"/>
            <p:cNvSpPr txBox="1">
              <a:spLocks noChangeArrowheads="1"/>
            </p:cNvSpPr>
            <p:nvPr/>
          </p:nvSpPr>
          <p:spPr bwMode="auto">
            <a:xfrm>
              <a:off x="2161" y="3265"/>
              <a:ext cx="41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Right</a:t>
              </a:r>
            </a:p>
          </p:txBody>
        </p:sp>
        <p:sp>
          <p:nvSpPr>
            <p:cNvPr id="14353" name="Text Box 26"/>
            <p:cNvSpPr txBox="1">
              <a:spLocks noChangeArrowheads="1"/>
            </p:cNvSpPr>
            <p:nvPr/>
          </p:nvSpPr>
          <p:spPr bwMode="auto">
            <a:xfrm>
              <a:off x="1476" y="3266"/>
              <a:ext cx="33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Left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8120063" y="2500313"/>
            <a:ext cx="261937" cy="2428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696200" y="2514600"/>
            <a:ext cx="261938" cy="242888"/>
          </a:xfrm>
          <a:prstGeom prst="rect">
            <a:avLst/>
          </a:prstGeom>
          <a:solidFill>
            <a:srgbClr val="66FF66"/>
          </a:solidFill>
          <a:ln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120063" y="2066925"/>
            <a:ext cx="261937" cy="24130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696200" y="2066925"/>
            <a:ext cx="261938" cy="2413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347" name="Text Box 5"/>
          <p:cNvSpPr txBox="1">
            <a:spLocks noChangeArrowheads="1"/>
          </p:cNvSpPr>
          <p:nvPr/>
        </p:nvSpPr>
        <p:spPr bwMode="auto">
          <a:xfrm>
            <a:off x="457200" y="6172200"/>
            <a:ext cx="7970838" cy="523875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800000"/>
                </a:solidFill>
              </a:rPr>
              <a:t>Like COAMPS-TC</a:t>
            </a:r>
            <a:r>
              <a:rPr lang="en-US" sz="1400" b="1" dirty="0" smtClean="0">
                <a:solidFill>
                  <a:srgbClr val="800000"/>
                </a:solidFill>
              </a:rPr>
              <a:t>, </a:t>
            </a:r>
            <a:r>
              <a:rPr lang="en-US" sz="1400" b="1" dirty="0">
                <a:solidFill>
                  <a:srgbClr val="800000"/>
                </a:solidFill>
              </a:rPr>
              <a:t>HWRF tends to be slow/right in the central tropical Atlantic</a:t>
            </a:r>
          </a:p>
          <a:p>
            <a:pPr algn="ctr" eaLnBrk="1" hangingPunct="1"/>
            <a:r>
              <a:rPr lang="en-US" sz="1400" b="1" dirty="0">
                <a:solidFill>
                  <a:srgbClr val="800000"/>
                </a:solidFill>
              </a:rPr>
              <a:t>and has some of its largest errors in that region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762000" y="3048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800">
                <a:solidFill>
                  <a:srgbClr val="800000"/>
                </a:solidFill>
                <a:latin typeface="Arial Black" pitchFamily="34" charset="0"/>
              </a:rPr>
              <a:t>Short-range track forecast verification </a:t>
            </a:r>
            <a:endParaRPr lang="en-US" sz="2800">
              <a:solidFill>
                <a:srgbClr val="800000"/>
              </a:solidFill>
            </a:endParaRPr>
          </a:p>
        </p:txBody>
      </p:sp>
      <p:pic>
        <p:nvPicPr>
          <p:cNvPr id="15363" name="Picture 2" descr="M:\currentwork\COAMPS\verification_framework_auto\figs\2012HFIP\allatlanticandeastpac_GFDLcompare\summary\stormrelative_positions_tau24_Page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5" t="4735"/>
          <a:stretch>
            <a:fillRect/>
          </a:stretch>
        </p:blipFill>
        <p:spPr bwMode="auto">
          <a:xfrm>
            <a:off x="55563" y="1371600"/>
            <a:ext cx="9083675" cy="4652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TextBox 3"/>
          <p:cNvSpPr txBox="1">
            <a:spLocks noChangeArrowheads="1"/>
          </p:cNvSpPr>
          <p:nvPr/>
        </p:nvSpPr>
        <p:spPr bwMode="auto">
          <a:xfrm>
            <a:off x="257175" y="1095375"/>
            <a:ext cx="8763000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Scatter of best-track positions at forecast initial time, color/size denotes </a:t>
            </a:r>
            <a:r>
              <a:rPr lang="en-US" sz="1200" b="1"/>
              <a:t>ops GFDL </a:t>
            </a:r>
            <a:r>
              <a:rPr lang="en-US" sz="1200"/>
              <a:t>24 h forecast track error characteristics </a:t>
            </a:r>
          </a:p>
        </p:txBody>
      </p:sp>
      <p:sp>
        <p:nvSpPr>
          <p:cNvPr id="15365" name="TextBox 4"/>
          <p:cNvSpPr txBox="1">
            <a:spLocks noChangeArrowheads="1"/>
          </p:cNvSpPr>
          <p:nvPr/>
        </p:nvSpPr>
        <p:spPr bwMode="auto">
          <a:xfrm>
            <a:off x="5799138" y="5562600"/>
            <a:ext cx="27352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i="1"/>
              <a:t>Dot size ~ track error magnitude</a:t>
            </a:r>
          </a:p>
        </p:txBody>
      </p:sp>
      <p:grpSp>
        <p:nvGrpSpPr>
          <p:cNvPr id="15366" name="Group 20"/>
          <p:cNvGrpSpPr>
            <a:grpSpLocks/>
          </p:cNvGrpSpPr>
          <p:nvPr/>
        </p:nvGrpSpPr>
        <p:grpSpPr bwMode="auto">
          <a:xfrm>
            <a:off x="7246938" y="1773238"/>
            <a:ext cx="1744662" cy="1274762"/>
            <a:chOff x="1476" y="2973"/>
            <a:chExt cx="1099" cy="803"/>
          </a:xfrm>
        </p:grpSpPr>
        <p:sp>
          <p:nvSpPr>
            <p:cNvPr id="15372" name="Line 21"/>
            <p:cNvSpPr>
              <a:spLocks noChangeShapeType="1"/>
            </p:cNvSpPr>
            <p:nvPr/>
          </p:nvSpPr>
          <p:spPr bwMode="auto">
            <a:xfrm flipV="1">
              <a:off x="1971" y="3182"/>
              <a:ext cx="0" cy="4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3" name="Line 22"/>
            <p:cNvSpPr>
              <a:spLocks noChangeShapeType="1"/>
            </p:cNvSpPr>
            <p:nvPr/>
          </p:nvSpPr>
          <p:spPr bwMode="auto">
            <a:xfrm flipV="1">
              <a:off x="1772" y="3373"/>
              <a:ext cx="4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374" name="Text Box 23"/>
            <p:cNvSpPr txBox="1">
              <a:spLocks noChangeArrowheads="1"/>
            </p:cNvSpPr>
            <p:nvPr/>
          </p:nvSpPr>
          <p:spPr bwMode="auto">
            <a:xfrm>
              <a:off x="1735" y="2973"/>
              <a:ext cx="48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Ahead</a:t>
              </a:r>
            </a:p>
          </p:txBody>
        </p:sp>
        <p:sp>
          <p:nvSpPr>
            <p:cNvPr id="15375" name="Text Box 24"/>
            <p:cNvSpPr txBox="1">
              <a:spLocks noChangeArrowheads="1"/>
            </p:cNvSpPr>
            <p:nvPr/>
          </p:nvSpPr>
          <p:spPr bwMode="auto">
            <a:xfrm>
              <a:off x="1711" y="3564"/>
              <a:ext cx="51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Behind</a:t>
              </a:r>
            </a:p>
          </p:txBody>
        </p:sp>
        <p:sp>
          <p:nvSpPr>
            <p:cNvPr id="15376" name="Text Box 25"/>
            <p:cNvSpPr txBox="1">
              <a:spLocks noChangeArrowheads="1"/>
            </p:cNvSpPr>
            <p:nvPr/>
          </p:nvSpPr>
          <p:spPr bwMode="auto">
            <a:xfrm>
              <a:off x="2161" y="3265"/>
              <a:ext cx="41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Right</a:t>
              </a:r>
            </a:p>
          </p:txBody>
        </p:sp>
        <p:sp>
          <p:nvSpPr>
            <p:cNvPr id="15377" name="Text Box 26"/>
            <p:cNvSpPr txBox="1">
              <a:spLocks noChangeArrowheads="1"/>
            </p:cNvSpPr>
            <p:nvPr/>
          </p:nvSpPr>
          <p:spPr bwMode="auto">
            <a:xfrm>
              <a:off x="1476" y="3266"/>
              <a:ext cx="33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Left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8120063" y="2500313"/>
            <a:ext cx="261937" cy="2428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696200" y="2514600"/>
            <a:ext cx="261938" cy="242888"/>
          </a:xfrm>
          <a:prstGeom prst="rect">
            <a:avLst/>
          </a:prstGeom>
          <a:solidFill>
            <a:srgbClr val="66FF66"/>
          </a:solidFill>
          <a:ln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120063" y="2066925"/>
            <a:ext cx="261937" cy="24130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696200" y="2066925"/>
            <a:ext cx="261938" cy="2413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371" name="Text Box 5"/>
          <p:cNvSpPr txBox="1">
            <a:spLocks noChangeArrowheads="1"/>
          </p:cNvSpPr>
          <p:nvPr/>
        </p:nvSpPr>
        <p:spPr bwMode="auto">
          <a:xfrm>
            <a:off x="2514600" y="6172200"/>
            <a:ext cx="4419600" cy="307975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800000"/>
                </a:solidFill>
              </a:rPr>
              <a:t>GFDL </a:t>
            </a:r>
            <a:r>
              <a:rPr lang="en-US" sz="1400" b="1" dirty="0">
                <a:solidFill>
                  <a:srgbClr val="800000"/>
                </a:solidFill>
              </a:rPr>
              <a:t>is slow everywhere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762000" y="3048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800">
                <a:solidFill>
                  <a:srgbClr val="800000"/>
                </a:solidFill>
                <a:latin typeface="Arial Black" pitchFamily="34" charset="0"/>
              </a:rPr>
              <a:t>Short-range track forecast verification </a:t>
            </a:r>
            <a:endParaRPr lang="en-US" sz="2800">
              <a:solidFill>
                <a:srgbClr val="800000"/>
              </a:solidFill>
            </a:endParaRPr>
          </a:p>
        </p:txBody>
      </p:sp>
      <p:pic>
        <p:nvPicPr>
          <p:cNvPr id="16387" name="Picture 2" descr="M:\currentwork\COAMPS\verification_framework_auto\figs\2012HFIP\allatlanticandeastpac_GFScompare\summary\stormrelative_positions_tau24_Page_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74" t="4436"/>
          <a:stretch>
            <a:fillRect/>
          </a:stretch>
        </p:blipFill>
        <p:spPr bwMode="auto">
          <a:xfrm>
            <a:off x="71438" y="1358900"/>
            <a:ext cx="9072562" cy="466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TextBox 3"/>
          <p:cNvSpPr txBox="1">
            <a:spLocks noChangeArrowheads="1"/>
          </p:cNvSpPr>
          <p:nvPr/>
        </p:nvSpPr>
        <p:spPr bwMode="auto">
          <a:xfrm>
            <a:off x="257175" y="1095375"/>
            <a:ext cx="8763000" cy="2762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Scatter of best-track positions at forecast initial time, color/size denotes </a:t>
            </a:r>
            <a:r>
              <a:rPr lang="en-US" sz="1200" b="1"/>
              <a:t>ops GFS </a:t>
            </a:r>
            <a:r>
              <a:rPr lang="en-US" sz="1200"/>
              <a:t>24 h forecast track error characteristics </a:t>
            </a:r>
          </a:p>
        </p:txBody>
      </p:sp>
      <p:sp>
        <p:nvSpPr>
          <p:cNvPr id="16389" name="TextBox 4"/>
          <p:cNvSpPr txBox="1">
            <a:spLocks noChangeArrowheads="1"/>
          </p:cNvSpPr>
          <p:nvPr/>
        </p:nvSpPr>
        <p:spPr bwMode="auto">
          <a:xfrm>
            <a:off x="5799138" y="5562600"/>
            <a:ext cx="2735262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i="1"/>
              <a:t>Dot size ~ track error magnitude</a:t>
            </a:r>
          </a:p>
        </p:txBody>
      </p:sp>
      <p:grpSp>
        <p:nvGrpSpPr>
          <p:cNvPr id="16390" name="Group 20"/>
          <p:cNvGrpSpPr>
            <a:grpSpLocks/>
          </p:cNvGrpSpPr>
          <p:nvPr/>
        </p:nvGrpSpPr>
        <p:grpSpPr bwMode="auto">
          <a:xfrm>
            <a:off x="7246938" y="1773238"/>
            <a:ext cx="1744662" cy="1274762"/>
            <a:chOff x="1476" y="2973"/>
            <a:chExt cx="1099" cy="803"/>
          </a:xfrm>
        </p:grpSpPr>
        <p:sp>
          <p:nvSpPr>
            <p:cNvPr id="16396" name="Line 21"/>
            <p:cNvSpPr>
              <a:spLocks noChangeShapeType="1"/>
            </p:cNvSpPr>
            <p:nvPr/>
          </p:nvSpPr>
          <p:spPr bwMode="auto">
            <a:xfrm flipV="1">
              <a:off x="1971" y="3182"/>
              <a:ext cx="0" cy="4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7" name="Line 22"/>
            <p:cNvSpPr>
              <a:spLocks noChangeShapeType="1"/>
            </p:cNvSpPr>
            <p:nvPr/>
          </p:nvSpPr>
          <p:spPr bwMode="auto">
            <a:xfrm flipV="1">
              <a:off x="1772" y="3373"/>
              <a:ext cx="4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398" name="Text Box 23"/>
            <p:cNvSpPr txBox="1">
              <a:spLocks noChangeArrowheads="1"/>
            </p:cNvSpPr>
            <p:nvPr/>
          </p:nvSpPr>
          <p:spPr bwMode="auto">
            <a:xfrm>
              <a:off x="1735" y="2973"/>
              <a:ext cx="48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Ahead</a:t>
              </a:r>
            </a:p>
          </p:txBody>
        </p:sp>
        <p:sp>
          <p:nvSpPr>
            <p:cNvPr id="16399" name="Text Box 24"/>
            <p:cNvSpPr txBox="1">
              <a:spLocks noChangeArrowheads="1"/>
            </p:cNvSpPr>
            <p:nvPr/>
          </p:nvSpPr>
          <p:spPr bwMode="auto">
            <a:xfrm>
              <a:off x="1711" y="3564"/>
              <a:ext cx="51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Behind</a:t>
              </a:r>
            </a:p>
          </p:txBody>
        </p:sp>
        <p:sp>
          <p:nvSpPr>
            <p:cNvPr id="16400" name="Text Box 25"/>
            <p:cNvSpPr txBox="1">
              <a:spLocks noChangeArrowheads="1"/>
            </p:cNvSpPr>
            <p:nvPr/>
          </p:nvSpPr>
          <p:spPr bwMode="auto">
            <a:xfrm>
              <a:off x="2161" y="3265"/>
              <a:ext cx="41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Right</a:t>
              </a:r>
            </a:p>
          </p:txBody>
        </p:sp>
        <p:sp>
          <p:nvSpPr>
            <p:cNvPr id="16401" name="Text Box 26"/>
            <p:cNvSpPr txBox="1">
              <a:spLocks noChangeArrowheads="1"/>
            </p:cNvSpPr>
            <p:nvPr/>
          </p:nvSpPr>
          <p:spPr bwMode="auto">
            <a:xfrm>
              <a:off x="1476" y="3266"/>
              <a:ext cx="33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Left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8120063" y="2500313"/>
            <a:ext cx="261937" cy="242887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7696200" y="2514600"/>
            <a:ext cx="261938" cy="242888"/>
          </a:xfrm>
          <a:prstGeom prst="rect">
            <a:avLst/>
          </a:prstGeom>
          <a:solidFill>
            <a:srgbClr val="66FF66"/>
          </a:solidFill>
          <a:ln>
            <a:solidFill>
              <a:srgbClr val="66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8120063" y="2066925"/>
            <a:ext cx="261937" cy="241300"/>
          </a:xfrm>
          <a:prstGeom prst="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7696200" y="2066925"/>
            <a:ext cx="261938" cy="24130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95" name="Text Box 5"/>
          <p:cNvSpPr txBox="1">
            <a:spLocks noChangeArrowheads="1"/>
          </p:cNvSpPr>
          <p:nvPr/>
        </p:nvSpPr>
        <p:spPr bwMode="auto">
          <a:xfrm>
            <a:off x="2514600" y="6172200"/>
            <a:ext cx="4419600" cy="523875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 dirty="0">
                <a:solidFill>
                  <a:srgbClr val="800000"/>
                </a:solidFill>
              </a:rPr>
              <a:t>GFS has noticeably smaller errors than the regional models in the NW Atlantic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C:\Users\jin\Documents\MyDocuments12\work\research\conf_hurricane\o1_gifs\2010091512.120_sst-trkvrf_o1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9"/>
          <a:stretch/>
        </p:blipFill>
        <p:spPr bwMode="auto">
          <a:xfrm>
            <a:off x="2196401" y="1214541"/>
            <a:ext cx="5207977" cy="4874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762000" y="3048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800" dirty="0" smtClean="0">
                <a:solidFill>
                  <a:srgbClr val="800000"/>
                </a:solidFill>
                <a:latin typeface="Arial Black" pitchFamily="34" charset="0"/>
              </a:rPr>
              <a:t>Application of </a:t>
            </a:r>
            <a:r>
              <a:rPr lang="en-US" sz="2800" dirty="0">
                <a:solidFill>
                  <a:srgbClr val="800000"/>
                </a:solidFill>
                <a:latin typeface="Arial Black" pitchFamily="34" charset="0"/>
              </a:rPr>
              <a:t>D</a:t>
            </a:r>
            <a:r>
              <a:rPr lang="en-US" sz="2800" dirty="0" smtClean="0">
                <a:solidFill>
                  <a:srgbClr val="800000"/>
                </a:solidFill>
                <a:latin typeface="Arial Black" pitchFamily="34" charset="0"/>
              </a:rPr>
              <a:t>iagnostic Fields (I) </a:t>
            </a:r>
            <a:endParaRPr lang="en-US" sz="2800" dirty="0">
              <a:solidFill>
                <a:srgbClr val="800000"/>
              </a:solidFill>
            </a:endParaRPr>
          </a:p>
        </p:txBody>
      </p:sp>
      <p:sp>
        <p:nvSpPr>
          <p:cNvPr id="16395" name="Text Box 5"/>
          <p:cNvSpPr txBox="1">
            <a:spLocks noChangeArrowheads="1"/>
          </p:cNvSpPr>
          <p:nvPr/>
        </p:nvSpPr>
        <p:spPr bwMode="auto">
          <a:xfrm>
            <a:off x="2196401" y="6248400"/>
            <a:ext cx="5334000" cy="523220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 b="1" dirty="0" smtClean="0">
                <a:solidFill>
                  <a:srgbClr val="800000"/>
                </a:solidFill>
              </a:rPr>
              <a:t>COAMPS-TC successfully predicted Typhoon </a:t>
            </a:r>
            <a:r>
              <a:rPr lang="en-US" sz="1400" b="1" dirty="0" err="1" smtClean="0">
                <a:solidFill>
                  <a:srgbClr val="800000"/>
                </a:solidFill>
              </a:rPr>
              <a:t>Fanapi’s</a:t>
            </a:r>
            <a:r>
              <a:rPr lang="en-US" sz="1400" b="1" dirty="0" smtClean="0">
                <a:solidFill>
                  <a:srgbClr val="800000"/>
                </a:solidFill>
              </a:rPr>
              <a:t> track in support of 2010 ITOP field experiment</a:t>
            </a:r>
            <a:endParaRPr lang="en-US" sz="1400" b="1" dirty="0">
              <a:solidFill>
                <a:srgbClr val="800000"/>
              </a:solidFill>
            </a:endParaRPr>
          </a:p>
        </p:txBody>
      </p:sp>
      <p:sp>
        <p:nvSpPr>
          <p:cNvPr id="5" name="Text Box 6"/>
          <p:cNvSpPr txBox="1">
            <a:spLocks noChangeArrowheads="1"/>
          </p:cNvSpPr>
          <p:nvPr/>
        </p:nvSpPr>
        <p:spPr bwMode="auto">
          <a:xfrm>
            <a:off x="2007577" y="846045"/>
            <a:ext cx="583576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solidFill>
                  <a:srgbClr val="A50021"/>
                </a:solidFill>
              </a:rPr>
              <a:t>Typhoon </a:t>
            </a:r>
            <a:r>
              <a:rPr lang="en-US" b="1" dirty="0" err="1" smtClean="0">
                <a:solidFill>
                  <a:srgbClr val="A50021"/>
                </a:solidFill>
              </a:rPr>
              <a:t>Fanapi</a:t>
            </a:r>
            <a:r>
              <a:rPr lang="en-US" b="1" dirty="0" smtClean="0">
                <a:solidFill>
                  <a:srgbClr val="A50021"/>
                </a:solidFill>
              </a:rPr>
              <a:t> Initialized at 1200 UTC 15 Sep 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644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ChangeArrowheads="1"/>
          </p:cNvSpPr>
          <p:nvPr/>
        </p:nvSpPr>
        <p:spPr bwMode="auto">
          <a:xfrm>
            <a:off x="762000" y="3048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800" dirty="0" smtClean="0">
                <a:solidFill>
                  <a:srgbClr val="800000"/>
                </a:solidFill>
                <a:latin typeface="Arial Black" pitchFamily="34" charset="0"/>
              </a:rPr>
              <a:t>Application of </a:t>
            </a:r>
            <a:r>
              <a:rPr lang="en-US" sz="2800" dirty="0">
                <a:solidFill>
                  <a:srgbClr val="800000"/>
                </a:solidFill>
                <a:latin typeface="Arial Black" pitchFamily="34" charset="0"/>
              </a:rPr>
              <a:t>D</a:t>
            </a:r>
            <a:r>
              <a:rPr lang="en-US" sz="2800" dirty="0" smtClean="0">
                <a:solidFill>
                  <a:srgbClr val="800000"/>
                </a:solidFill>
                <a:latin typeface="Arial Black" pitchFamily="34" charset="0"/>
              </a:rPr>
              <a:t>iagnostic Fields (II)</a:t>
            </a:r>
            <a:endParaRPr lang="en-US" sz="2800" dirty="0">
              <a:solidFill>
                <a:srgbClr val="800000"/>
              </a:solidFill>
            </a:endParaRPr>
          </a:p>
        </p:txBody>
      </p:sp>
      <p:pic>
        <p:nvPicPr>
          <p:cNvPr id="5" name="Picture 2" descr="C:\Users\jin\Documents\MyDocuments12\work\research\conf_hurricane\diag_gifs\12W_2010091512_tc_mw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914400"/>
            <a:ext cx="3381375" cy="1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jin\Documents\MyDocuments12\work\research\conf_hurricane\diag_gifs\12W_2010091512_tc_msl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198" y="2590800"/>
            <a:ext cx="3381375" cy="1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jin\Documents\MyDocuments12\work\research\conf_hurricane\diag_gifs\12W_2010091512_tc_sst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4029074"/>
            <a:ext cx="3381375" cy="17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:\Users\jin\Documents\MyDocuments12\work\research\conf_hurricane\diag_gifs\12W_2010091512_tc_stmspd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914400"/>
            <a:ext cx="3381375" cy="171926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jin\Documents\MyDocuments12\work\research\conf_hurricane\diag_gifs\12W_2010091512_tc_stmdir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2590800"/>
            <a:ext cx="3381375" cy="170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jin\Documents\MyDocuments12\work\research\conf_hurricane\diag_gifs\12W_2010091512_tc_shrmag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4038600"/>
            <a:ext cx="3381375" cy="1700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295401" y="1978534"/>
            <a:ext cx="2743199" cy="45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anchor="ctr"/>
          <a:lstStyle/>
          <a:p>
            <a:pPr algn="ctr"/>
            <a:r>
              <a:rPr lang="en-US" b="1" dirty="0" smtClean="0">
                <a:solidFill>
                  <a:srgbClr val="000066"/>
                </a:solidFill>
              </a:rPr>
              <a:t>Maximum Wind</a:t>
            </a:r>
            <a:endParaRPr lang="en-US" b="1" dirty="0">
              <a:solidFill>
                <a:srgbClr val="000066"/>
              </a:solidFill>
            </a:endParaRPr>
          </a:p>
        </p:txBody>
      </p: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1219200" y="2590800"/>
            <a:ext cx="2743199" cy="45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anchor="ctr"/>
          <a:lstStyle/>
          <a:p>
            <a:pPr algn="ctr"/>
            <a:r>
              <a:rPr lang="en-US" b="1" dirty="0">
                <a:solidFill>
                  <a:srgbClr val="000066"/>
                </a:solidFill>
              </a:rPr>
              <a:t>M</a:t>
            </a:r>
            <a:r>
              <a:rPr lang="en-US" b="1" dirty="0" smtClean="0">
                <a:solidFill>
                  <a:srgbClr val="000066"/>
                </a:solidFill>
              </a:rPr>
              <a:t>SLP</a:t>
            </a:r>
            <a:endParaRPr lang="en-US" b="1" dirty="0">
              <a:solidFill>
                <a:srgbClr val="000066"/>
              </a:solidFill>
            </a:endParaRPr>
          </a:p>
        </p:txBody>
      </p:sp>
      <p:sp>
        <p:nvSpPr>
          <p:cNvPr id="13" name="Rectangle 2"/>
          <p:cNvSpPr>
            <a:spLocks noChangeArrowheads="1"/>
          </p:cNvSpPr>
          <p:nvPr/>
        </p:nvSpPr>
        <p:spPr bwMode="auto">
          <a:xfrm>
            <a:off x="2043117" y="4267200"/>
            <a:ext cx="1157283" cy="45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anchor="ctr"/>
          <a:lstStyle/>
          <a:p>
            <a:pPr algn="ctr"/>
            <a:r>
              <a:rPr lang="en-US" b="1" dirty="0" smtClean="0">
                <a:solidFill>
                  <a:srgbClr val="000066"/>
                </a:solidFill>
              </a:rPr>
              <a:t>SST</a:t>
            </a:r>
            <a:endParaRPr lang="en-US" b="1" dirty="0">
              <a:solidFill>
                <a:srgbClr val="000066"/>
              </a:solidFill>
            </a:endParaRPr>
          </a:p>
        </p:txBody>
      </p:sp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5105400" y="1828800"/>
            <a:ext cx="2743199" cy="45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anchor="ctr"/>
          <a:lstStyle/>
          <a:p>
            <a:pPr algn="ctr"/>
            <a:r>
              <a:rPr lang="en-US" b="1" dirty="0" smtClean="0">
                <a:solidFill>
                  <a:srgbClr val="000066"/>
                </a:solidFill>
              </a:rPr>
              <a:t>Environmental flow speed (500 km averaged)</a:t>
            </a:r>
            <a:endParaRPr lang="en-US" b="1" dirty="0">
              <a:solidFill>
                <a:srgbClr val="000066"/>
              </a:solidFill>
            </a:endParaRPr>
          </a:p>
        </p:txBody>
      </p:sp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5105400" y="3429000"/>
            <a:ext cx="2743199" cy="45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anchor="ctr"/>
          <a:lstStyle/>
          <a:p>
            <a:pPr algn="ctr"/>
            <a:r>
              <a:rPr lang="en-US" b="1" dirty="0" smtClean="0">
                <a:solidFill>
                  <a:srgbClr val="000066"/>
                </a:solidFill>
              </a:rPr>
              <a:t>Environmental flow direction</a:t>
            </a:r>
            <a:endParaRPr lang="en-US" b="1" dirty="0">
              <a:solidFill>
                <a:srgbClr val="000066"/>
              </a:solidFill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5105400" y="5105400"/>
            <a:ext cx="2743199" cy="459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anchor="ctr"/>
          <a:lstStyle/>
          <a:p>
            <a:pPr algn="ctr"/>
            <a:r>
              <a:rPr lang="en-US" b="1" dirty="0" smtClean="0">
                <a:solidFill>
                  <a:srgbClr val="000066"/>
                </a:solidFill>
              </a:rPr>
              <a:t>Environment Shear (200-850 </a:t>
            </a:r>
            <a:r>
              <a:rPr lang="en-US" b="1" dirty="0" err="1" smtClean="0">
                <a:solidFill>
                  <a:srgbClr val="000066"/>
                </a:solidFill>
              </a:rPr>
              <a:t>hPa</a:t>
            </a:r>
            <a:r>
              <a:rPr lang="en-US" b="1" dirty="0" smtClean="0">
                <a:solidFill>
                  <a:srgbClr val="000066"/>
                </a:solidFill>
              </a:rPr>
              <a:t>)</a:t>
            </a:r>
            <a:endParaRPr lang="en-US" b="1" dirty="0">
              <a:solidFill>
                <a:srgbClr val="000066"/>
              </a:solidFill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3352800" y="990600"/>
            <a:ext cx="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52800" y="2667000"/>
            <a:ext cx="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352800" y="4343400"/>
            <a:ext cx="0" cy="13716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5029200" y="990600"/>
            <a:ext cx="609600" cy="1371600"/>
          </a:xfrm>
          <a:prstGeom prst="rect">
            <a:avLst/>
          </a:prstGeom>
          <a:solidFill>
            <a:schemeClr val="accent1">
              <a:alpha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029200" y="2667000"/>
            <a:ext cx="609600" cy="1371600"/>
          </a:xfrm>
          <a:prstGeom prst="rect">
            <a:avLst/>
          </a:prstGeom>
          <a:solidFill>
            <a:schemeClr val="accent1">
              <a:alpha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1143000" y="4876800"/>
            <a:ext cx="3733800" cy="459866"/>
            <a:chOff x="1143000" y="4874134"/>
            <a:chExt cx="3733800" cy="459866"/>
          </a:xfrm>
        </p:grpSpPr>
        <p:cxnSp>
          <p:nvCxnSpPr>
            <p:cNvPr id="24" name="Straight Connector 23"/>
            <p:cNvCxnSpPr/>
            <p:nvPr/>
          </p:nvCxnSpPr>
          <p:spPr>
            <a:xfrm>
              <a:off x="1143000" y="5105400"/>
              <a:ext cx="297180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"/>
            <p:cNvSpPr>
              <a:spLocks noChangeArrowheads="1"/>
            </p:cNvSpPr>
            <p:nvPr/>
          </p:nvSpPr>
          <p:spPr bwMode="auto">
            <a:xfrm>
              <a:off x="3719517" y="4874134"/>
              <a:ext cx="1157283" cy="45986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anchor="ctr"/>
            <a:lstStyle/>
            <a:p>
              <a:pPr algn="ctr"/>
              <a:r>
                <a:rPr lang="en-US" b="1" dirty="0" smtClean="0">
                  <a:solidFill>
                    <a:srgbClr val="FF0000"/>
                  </a:solidFill>
                </a:rPr>
                <a:t>29</a:t>
              </a:r>
              <a:r>
                <a:rPr lang="en-US" b="1" baseline="30000" dirty="0" smtClean="0">
                  <a:solidFill>
                    <a:srgbClr val="FF0000"/>
                  </a:solidFill>
                </a:rPr>
                <a:t>o</a:t>
              </a:r>
              <a:endParaRPr lang="en-US" b="1" baseline="30000" dirty="0">
                <a:solidFill>
                  <a:srgbClr val="FF0000"/>
                </a:solidFill>
              </a:endParaRPr>
            </a:p>
          </p:txBody>
        </p:sp>
      </p:grp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516765" y="5838769"/>
            <a:ext cx="8110469" cy="923330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2713" indent="-112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b="1" dirty="0" err="1" smtClean="0">
                <a:solidFill>
                  <a:srgbClr val="800000"/>
                </a:solidFill>
              </a:rPr>
              <a:t>Fanapi</a:t>
            </a:r>
            <a:r>
              <a:rPr lang="en-US" b="1" dirty="0" smtClean="0">
                <a:solidFill>
                  <a:srgbClr val="800000"/>
                </a:solidFill>
              </a:rPr>
              <a:t> intensified as it moved over warm SST</a:t>
            </a:r>
          </a:p>
          <a:p>
            <a:pPr eaLnBrk="1" hangingPunct="1">
              <a:buFontTx/>
              <a:buChar char="•"/>
            </a:pPr>
            <a:r>
              <a:rPr lang="en-US" b="1" dirty="0" smtClean="0">
                <a:solidFill>
                  <a:srgbClr val="800000"/>
                </a:solidFill>
              </a:rPr>
              <a:t>The sharp turn in the storm track from northward to westward is associated with the sudden change in the environmental flow direction</a:t>
            </a:r>
            <a:endParaRPr lang="en-US" b="1" dirty="0">
              <a:solidFill>
                <a:srgbClr val="800000"/>
              </a:solidFill>
            </a:endParaRPr>
          </a:p>
        </p:txBody>
      </p:sp>
      <p:sp>
        <p:nvSpPr>
          <p:cNvPr id="27" name="Text Box 6"/>
          <p:cNvSpPr txBox="1">
            <a:spLocks noChangeArrowheads="1"/>
          </p:cNvSpPr>
          <p:nvPr/>
        </p:nvSpPr>
        <p:spPr bwMode="auto">
          <a:xfrm>
            <a:off x="2528887" y="729734"/>
            <a:ext cx="38993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solidFill>
                  <a:srgbClr val="A50021"/>
                </a:solidFill>
              </a:rPr>
              <a:t>Typhoon </a:t>
            </a:r>
            <a:r>
              <a:rPr lang="en-US" b="1" dirty="0" err="1" smtClean="0">
                <a:solidFill>
                  <a:srgbClr val="A50021"/>
                </a:solidFill>
              </a:rPr>
              <a:t>Fanapi</a:t>
            </a:r>
            <a:r>
              <a:rPr lang="en-US" b="1" dirty="0" smtClean="0">
                <a:solidFill>
                  <a:srgbClr val="A50021"/>
                </a:solidFill>
              </a:rPr>
              <a:t> diagnostic fields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32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152400" y="1406525"/>
            <a:ext cx="8851900" cy="3933825"/>
          </a:xfrm>
          <a:prstGeom prst="rect">
            <a:avLst/>
          </a:prstGeom>
          <a:solidFill>
            <a:schemeClr val="bg1"/>
          </a:solidFill>
          <a:ln w="5715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71450" indent="-1714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98463" indent="-10953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Arial Black" pitchFamily="34" charset="0"/>
              </a:rPr>
              <a:t>Continue collaboration with ADD </a:t>
            </a:r>
            <a:r>
              <a:rPr lang="en-US" sz="2400" dirty="0" smtClean="0">
                <a:latin typeface="Arial Black" pitchFamily="34" charset="0"/>
              </a:rPr>
              <a:t>team</a:t>
            </a:r>
            <a:endParaRPr lang="en-US" sz="2400" dirty="0">
              <a:latin typeface="Arial Black" pitchFamily="34" charset="0"/>
            </a:endParaRP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b="1" dirty="0">
                <a:solidFill>
                  <a:srgbClr val="800000"/>
                </a:solidFill>
              </a:rPr>
              <a:t>Provide diagnostic data for 2012 </a:t>
            </a:r>
            <a:r>
              <a:rPr lang="en-US" b="1" dirty="0" smtClean="0">
                <a:solidFill>
                  <a:srgbClr val="800000"/>
                </a:solidFill>
              </a:rPr>
              <a:t>storms</a:t>
            </a:r>
            <a:endParaRPr lang="en-US" b="1" dirty="0">
              <a:solidFill>
                <a:srgbClr val="800000"/>
              </a:solidFill>
            </a:endParaRP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b="1" dirty="0">
                <a:solidFill>
                  <a:srgbClr val="800000"/>
                </a:solidFill>
              </a:rPr>
              <a:t> Work with CIRA for synthetic satellite imagery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Arial Black" pitchFamily="34" charset="0"/>
              </a:rPr>
              <a:t>Continue work with NHC on HTCF code implementation for real-time forecasts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b="1" dirty="0">
                <a:solidFill>
                  <a:srgbClr val="800000"/>
                </a:solidFill>
              </a:rPr>
              <a:t>Test </a:t>
            </a:r>
            <a:r>
              <a:rPr lang="en-US" b="1" dirty="0" smtClean="0">
                <a:solidFill>
                  <a:srgbClr val="800000"/>
                </a:solidFill>
              </a:rPr>
              <a:t> </a:t>
            </a:r>
            <a:r>
              <a:rPr lang="en-US" b="1" dirty="0">
                <a:solidFill>
                  <a:srgbClr val="800000"/>
                </a:solidFill>
              </a:rPr>
              <a:t>thoroughly before transitioning  the code</a:t>
            </a:r>
            <a:endParaRPr lang="en-US" sz="2400" dirty="0">
              <a:latin typeface="Arial Black" pitchFamily="34" charset="0"/>
            </a:endParaRP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Arial Black" pitchFamily="34" charset="0"/>
              </a:rPr>
              <a:t>Develop and apply new methods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b="1" dirty="0" smtClean="0">
                <a:solidFill>
                  <a:srgbClr val="800000"/>
                </a:solidFill>
              </a:rPr>
              <a:t>Understand </a:t>
            </a:r>
            <a:r>
              <a:rPr lang="en-US" b="1" dirty="0">
                <a:solidFill>
                  <a:srgbClr val="800000"/>
                </a:solidFill>
              </a:rPr>
              <a:t>the mechanisms responsible for short-term track errors</a:t>
            </a:r>
          </a:p>
          <a:p>
            <a:pPr eaLnBrk="1" hangingPunct="1">
              <a:spcBef>
                <a:spcPct val="20000"/>
              </a:spcBef>
              <a:buFontTx/>
              <a:buChar char="•"/>
            </a:pPr>
            <a:r>
              <a:rPr lang="en-US" sz="2400" dirty="0">
                <a:latin typeface="Arial Black" pitchFamily="34" charset="0"/>
              </a:rPr>
              <a:t>Continue to diagnose and improve system</a:t>
            </a:r>
          </a:p>
          <a:p>
            <a:pPr lvl="1" eaLnBrk="1" hangingPunct="1">
              <a:spcBef>
                <a:spcPct val="20000"/>
              </a:spcBef>
              <a:buFontTx/>
              <a:buChar char="•"/>
            </a:pPr>
            <a:r>
              <a:rPr lang="en-US" b="1" dirty="0">
                <a:solidFill>
                  <a:srgbClr val="800000"/>
                </a:solidFill>
              </a:rPr>
              <a:t>Work closely with our customers</a:t>
            </a:r>
          </a:p>
        </p:txBody>
      </p:sp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73050" y="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800">
                <a:solidFill>
                  <a:srgbClr val="003366"/>
                </a:solidFill>
                <a:latin typeface="Arial Black" pitchFamily="34" charset="0"/>
              </a:rPr>
              <a:t>COAMPS-TC</a:t>
            </a:r>
            <a:br>
              <a:rPr lang="en-US" sz="2800">
                <a:solidFill>
                  <a:srgbClr val="003366"/>
                </a:solidFill>
                <a:latin typeface="Arial Black" pitchFamily="34" charset="0"/>
              </a:rPr>
            </a:br>
            <a:r>
              <a:rPr lang="en-US" sz="2200">
                <a:solidFill>
                  <a:srgbClr val="800000"/>
                </a:solidFill>
                <a:latin typeface="Arial Black" pitchFamily="34" charset="0"/>
              </a:rPr>
              <a:t>Diagnostic Plans and Thoughts</a:t>
            </a:r>
            <a:endParaRPr lang="en-US" sz="2200">
              <a:solidFill>
                <a:srgbClr val="8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38" grpId="0" build="p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04800" y="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3200">
                <a:solidFill>
                  <a:srgbClr val="003366"/>
                </a:solidFill>
                <a:latin typeface="Arial Black" pitchFamily="34" charset="0"/>
              </a:rPr>
              <a:t>COAMPS-TC Diagnostic</a:t>
            </a:r>
            <a:br>
              <a:rPr lang="en-US" sz="3200">
                <a:solidFill>
                  <a:srgbClr val="003366"/>
                </a:solidFill>
                <a:latin typeface="Arial Black" pitchFamily="34" charset="0"/>
              </a:rPr>
            </a:br>
            <a:r>
              <a:rPr lang="en-US" sz="2800">
                <a:solidFill>
                  <a:srgbClr val="800000"/>
                </a:solidFill>
                <a:latin typeface="Arial Black" pitchFamily="34" charset="0"/>
              </a:rPr>
              <a:t>Recent Activities</a:t>
            </a:r>
            <a:endParaRPr lang="en-US" sz="2800">
              <a:solidFill>
                <a:srgbClr val="800000"/>
              </a:solidFill>
            </a:endParaRP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0" y="1139825"/>
            <a:ext cx="9144000" cy="5201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7475" indent="-117475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47663" indent="-1158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  <a:latin typeface="Arial Black" pitchFamily="34" charset="0"/>
              </a:rPr>
              <a:t>Improved implementation of diagnostic code in </a:t>
            </a:r>
            <a:r>
              <a:rPr lang="en-US" sz="2000" dirty="0" smtClean="0">
                <a:solidFill>
                  <a:srgbClr val="A50021"/>
                </a:solidFill>
                <a:latin typeface="Arial Black" pitchFamily="34" charset="0"/>
              </a:rPr>
              <a:t>COAMPS-TC:</a:t>
            </a:r>
            <a:endParaRPr lang="en-US" sz="2000" dirty="0">
              <a:solidFill>
                <a:srgbClr val="A50021"/>
              </a:solidFill>
              <a:latin typeface="Arial Black" pitchFamily="34" charset="0"/>
            </a:endParaRPr>
          </a:p>
          <a:p>
            <a:pPr lvl="1" eaLnBrk="1" hangingPunct="1">
              <a:buFontTx/>
              <a:buChar char="•"/>
            </a:pPr>
            <a:r>
              <a:rPr lang="en-US" b="1" dirty="0">
                <a:solidFill>
                  <a:srgbClr val="003366"/>
                </a:solidFill>
              </a:rPr>
              <a:t>Switched to the CIRA database for the land-sea table</a:t>
            </a:r>
          </a:p>
          <a:p>
            <a:pPr lvl="1" eaLnBrk="1" hangingPunct="1">
              <a:buFontTx/>
              <a:buChar char="•"/>
            </a:pPr>
            <a:r>
              <a:rPr lang="en-US" b="1" dirty="0">
                <a:solidFill>
                  <a:srgbClr val="003366"/>
                </a:solidFill>
              </a:rPr>
              <a:t>Corrected an inconsistency in 200-hPa divergence calculation</a:t>
            </a:r>
          </a:p>
          <a:p>
            <a:pPr lvl="1" eaLnBrk="1" hangingPunct="1">
              <a:buFontTx/>
              <a:buChar char="•"/>
            </a:pPr>
            <a:r>
              <a:rPr lang="en-US" b="1" dirty="0" smtClean="0">
                <a:solidFill>
                  <a:srgbClr val="003366"/>
                </a:solidFill>
              </a:rPr>
              <a:t>Updated </a:t>
            </a:r>
            <a:r>
              <a:rPr lang="en-US" b="1" dirty="0">
                <a:solidFill>
                  <a:srgbClr val="003366"/>
                </a:solidFill>
              </a:rPr>
              <a:t>the in-line documentation of the diagnostic code</a:t>
            </a:r>
          </a:p>
          <a:p>
            <a:pPr lvl="1" eaLnBrk="1" hangingPunct="1">
              <a:buFontTx/>
              <a:buChar char="•"/>
            </a:pPr>
            <a:r>
              <a:rPr lang="en-US" b="1" dirty="0">
                <a:solidFill>
                  <a:srgbClr val="003366"/>
                </a:solidFill>
              </a:rPr>
              <a:t>Provided feedback to ADD team</a:t>
            </a:r>
          </a:p>
          <a:p>
            <a:pPr lvl="1" eaLnBrk="1" hangingPunct="1"/>
            <a:endParaRPr lang="en-US" sz="800" dirty="0">
              <a:solidFill>
                <a:srgbClr val="A50021"/>
              </a:solidFill>
              <a:latin typeface="Arial Black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  <a:latin typeface="Arial Black" pitchFamily="34" charset="0"/>
              </a:rPr>
              <a:t>Provided HTCF data for sample storms:</a:t>
            </a:r>
          </a:p>
          <a:p>
            <a:pPr lvl="1" eaLnBrk="1" hangingPunct="1">
              <a:buFontTx/>
              <a:buChar char="•"/>
            </a:pPr>
            <a:r>
              <a:rPr lang="en-US" b="1" dirty="0">
                <a:solidFill>
                  <a:srgbClr val="003366"/>
                </a:solidFill>
              </a:rPr>
              <a:t>Collaborated with NHC for a set of </a:t>
            </a:r>
            <a:r>
              <a:rPr lang="en-US" b="1" dirty="0" smtClean="0">
                <a:solidFill>
                  <a:srgbClr val="003366"/>
                </a:solidFill>
              </a:rPr>
              <a:t>test </a:t>
            </a:r>
            <a:r>
              <a:rPr lang="en-US" b="1" dirty="0">
                <a:solidFill>
                  <a:srgbClr val="003366"/>
                </a:solidFill>
              </a:rPr>
              <a:t>storms</a:t>
            </a:r>
          </a:p>
          <a:p>
            <a:pPr lvl="1" eaLnBrk="1" hangingPunct="1">
              <a:buFontTx/>
              <a:buChar char="•"/>
            </a:pPr>
            <a:r>
              <a:rPr lang="en-US" b="1" dirty="0">
                <a:solidFill>
                  <a:srgbClr val="003366"/>
                </a:solidFill>
              </a:rPr>
              <a:t>Designed new methods to examine high-frequency convective activities around TC</a:t>
            </a:r>
          </a:p>
          <a:p>
            <a:pPr lvl="1" eaLnBrk="1" hangingPunct="1"/>
            <a:endParaRPr lang="en-US" sz="800" b="1" dirty="0">
              <a:solidFill>
                <a:srgbClr val="003366"/>
              </a:solidFill>
            </a:endParaRPr>
          </a:p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  <a:latin typeface="Arial Black" pitchFamily="34" charset="0"/>
              </a:rPr>
              <a:t>Work under way to generate HTCF data in real time:</a:t>
            </a:r>
          </a:p>
          <a:p>
            <a:pPr lvl="1" eaLnBrk="1" hangingPunct="1">
              <a:buFontTx/>
              <a:buChar char="•"/>
            </a:pPr>
            <a:r>
              <a:rPr lang="en-US" b="1" dirty="0">
                <a:solidFill>
                  <a:srgbClr val="003366"/>
                </a:solidFill>
              </a:rPr>
              <a:t>Implementing code in the COAMPS-TC real-time version</a:t>
            </a:r>
          </a:p>
          <a:p>
            <a:pPr lvl="1" eaLnBrk="1" hangingPunct="1">
              <a:buFontTx/>
              <a:buChar char="•"/>
            </a:pPr>
            <a:r>
              <a:rPr lang="en-US" b="1" dirty="0">
                <a:solidFill>
                  <a:srgbClr val="003366"/>
                </a:solidFill>
              </a:rPr>
              <a:t>2-3% overhead for HTCF calculation and output</a:t>
            </a:r>
          </a:p>
          <a:p>
            <a:pPr lvl="1" eaLnBrk="1" hangingPunct="1">
              <a:buFontTx/>
              <a:buChar char="•"/>
            </a:pPr>
            <a:endParaRPr lang="en-US" sz="800" b="1" dirty="0">
              <a:solidFill>
                <a:srgbClr val="003366"/>
              </a:solidFill>
            </a:endParaRPr>
          </a:p>
          <a:p>
            <a:pPr lvl="1" eaLnBrk="1" hangingPunct="1">
              <a:buFontTx/>
              <a:buChar char="•"/>
            </a:pPr>
            <a:endParaRPr lang="en-US" sz="1200" dirty="0">
              <a:solidFill>
                <a:srgbClr val="003366"/>
              </a:solidFill>
              <a:latin typeface="Arial Black" pitchFamily="34" charset="0"/>
            </a:endParaRPr>
          </a:p>
          <a:p>
            <a:pPr eaLnBrk="1" hangingPunct="1">
              <a:buFontTx/>
              <a:buChar char="•"/>
            </a:pPr>
            <a:r>
              <a:rPr lang="en-US" sz="2000" dirty="0">
                <a:solidFill>
                  <a:srgbClr val="A50021"/>
                </a:solidFill>
                <a:latin typeface="Arial Black" pitchFamily="34" charset="0"/>
              </a:rPr>
              <a:t>New COAMPS-TC diagnostic capabilities:</a:t>
            </a:r>
          </a:p>
          <a:p>
            <a:pPr lvl="1" eaLnBrk="1" hangingPunct="1">
              <a:buFontTx/>
              <a:buChar char="•"/>
            </a:pPr>
            <a:r>
              <a:rPr lang="en-US" b="1" dirty="0">
                <a:solidFill>
                  <a:srgbClr val="003366"/>
                </a:solidFill>
              </a:rPr>
              <a:t>Characterization of track errors according to initial time position and intensity</a:t>
            </a:r>
          </a:p>
          <a:p>
            <a:pPr lvl="1" eaLnBrk="1" hangingPunct="1">
              <a:buFontTx/>
              <a:buChar char="•"/>
            </a:pPr>
            <a:r>
              <a:rPr lang="en-US" b="1" dirty="0" smtClean="0">
                <a:solidFill>
                  <a:srgbClr val="003366"/>
                </a:solidFill>
              </a:rPr>
              <a:t>Application of diagnostic fields for better </a:t>
            </a:r>
            <a:r>
              <a:rPr lang="en-US" b="1" dirty="0" smtClean="0">
                <a:solidFill>
                  <a:srgbClr val="003366"/>
                </a:solidFill>
              </a:rPr>
              <a:t>understanding of </a:t>
            </a:r>
            <a:r>
              <a:rPr lang="en-US" b="1" dirty="0" smtClean="0">
                <a:solidFill>
                  <a:srgbClr val="003366"/>
                </a:solidFill>
              </a:rPr>
              <a:t>track and intensity forecast errors</a:t>
            </a:r>
            <a:endParaRPr lang="en-US" b="1" dirty="0">
              <a:solidFill>
                <a:srgbClr val="003366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3" t="29361" r="5845" b="10922"/>
          <a:stretch/>
        </p:blipFill>
        <p:spPr bwMode="auto">
          <a:xfrm>
            <a:off x="218594" y="1470212"/>
            <a:ext cx="8925406" cy="4173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04800" y="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rgbClr val="003366"/>
                </a:solidFill>
                <a:latin typeface="Arial Black" pitchFamily="34" charset="0"/>
              </a:rPr>
              <a:t>COAMPS-TC </a:t>
            </a:r>
            <a:r>
              <a:rPr lang="en-US" sz="3200" dirty="0" smtClean="0">
                <a:solidFill>
                  <a:srgbClr val="003366"/>
                </a:solidFill>
                <a:latin typeface="Arial Black" pitchFamily="34" charset="0"/>
              </a:rPr>
              <a:t>Diagnostic (I) </a:t>
            </a:r>
            <a:r>
              <a:rPr lang="en-US" sz="3200" dirty="0">
                <a:solidFill>
                  <a:srgbClr val="003366"/>
                </a:solidFill>
                <a:latin typeface="Arial Black" pitchFamily="34" charset="0"/>
              </a:rPr>
              <a:t/>
            </a:r>
            <a:br>
              <a:rPr lang="en-US" sz="3200" dirty="0">
                <a:solidFill>
                  <a:srgbClr val="003366"/>
                </a:solidFill>
                <a:latin typeface="Arial Black" pitchFamily="34" charset="0"/>
              </a:rPr>
            </a:br>
            <a:r>
              <a:rPr lang="en-US" sz="2300" dirty="0" smtClean="0">
                <a:solidFill>
                  <a:srgbClr val="800000"/>
                </a:solidFill>
                <a:latin typeface="Arial Black" pitchFamily="34" charset="0"/>
              </a:rPr>
              <a:t>Ernesto 200-hPa </a:t>
            </a:r>
            <a:r>
              <a:rPr lang="en-US" sz="2300" dirty="0">
                <a:solidFill>
                  <a:srgbClr val="800000"/>
                </a:solidFill>
                <a:latin typeface="Arial Black" pitchFamily="34" charset="0"/>
              </a:rPr>
              <a:t>Divergence </a:t>
            </a:r>
            <a:endParaRPr lang="en-US" sz="2300" dirty="0">
              <a:solidFill>
                <a:srgbClr val="8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" y="3372081"/>
            <a:ext cx="71953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850VORT, 200DVRG averaged from </a:t>
            </a:r>
            <a:r>
              <a:rPr lang="en-US" b="1" dirty="0" smtClean="0">
                <a:solidFill>
                  <a:srgbClr val="FF0000"/>
                </a:solidFill>
              </a:rPr>
              <a:t>0-1000</a:t>
            </a:r>
            <a:r>
              <a:rPr lang="en-US" dirty="0" smtClean="0"/>
              <a:t> km around storm center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3514226" y="3657600"/>
            <a:ext cx="1514974" cy="16002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447800" y="5257800"/>
            <a:ext cx="4953000" cy="1524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2896911" y="990600"/>
            <a:ext cx="154401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solidFill>
                  <a:srgbClr val="A50021"/>
                </a:solidFill>
              </a:rPr>
              <a:t>Sample data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894332" y="3767489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200-1000 km (correct)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162064" y="5888503"/>
            <a:ext cx="8743672" cy="923330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2713" indent="-112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b="1" dirty="0" smtClean="0">
                <a:solidFill>
                  <a:srgbClr val="800000"/>
                </a:solidFill>
              </a:rPr>
              <a:t>Corrected this inconsistency and communicated with the ADD team leader</a:t>
            </a:r>
          </a:p>
          <a:p>
            <a:pPr eaLnBrk="1" hangingPunct="1">
              <a:buFontTx/>
              <a:buChar char="•"/>
            </a:pPr>
            <a:r>
              <a:rPr lang="en-US" b="1" dirty="0" smtClean="0">
                <a:solidFill>
                  <a:srgbClr val="800000"/>
                </a:solidFill>
              </a:rPr>
              <a:t>Provided feedback on other issues with the diagnostic code in-line documentation</a:t>
            </a:r>
            <a:endParaRPr lang="en-US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010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P:\jiny\2012080418_000_mdlvrfwnd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04" y="1011766"/>
            <a:ext cx="3990975" cy="2759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P:\jiny\2012080518_000_mdlvrfwnd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63" y="3736804"/>
            <a:ext cx="4197728" cy="2663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304800" y="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3200" dirty="0">
                <a:solidFill>
                  <a:srgbClr val="003366"/>
                </a:solidFill>
                <a:latin typeface="Arial Black" pitchFamily="34" charset="0"/>
              </a:rPr>
              <a:t>COAMPS-TC </a:t>
            </a:r>
            <a:r>
              <a:rPr lang="en-US" sz="3200" dirty="0" smtClean="0">
                <a:solidFill>
                  <a:srgbClr val="003366"/>
                </a:solidFill>
                <a:latin typeface="Arial Black" pitchFamily="34" charset="0"/>
              </a:rPr>
              <a:t>Diagnostic (II) </a:t>
            </a:r>
            <a:r>
              <a:rPr lang="en-US" sz="3200" dirty="0">
                <a:solidFill>
                  <a:srgbClr val="003366"/>
                </a:solidFill>
                <a:latin typeface="Arial Black" pitchFamily="34" charset="0"/>
              </a:rPr>
              <a:t/>
            </a:r>
            <a:br>
              <a:rPr lang="en-US" sz="3200" dirty="0">
                <a:solidFill>
                  <a:srgbClr val="003366"/>
                </a:solidFill>
                <a:latin typeface="Arial Black" pitchFamily="34" charset="0"/>
              </a:rPr>
            </a:br>
            <a:r>
              <a:rPr lang="en-US" sz="2300" dirty="0" smtClean="0">
                <a:solidFill>
                  <a:srgbClr val="800000"/>
                </a:solidFill>
                <a:latin typeface="Arial Black" pitchFamily="34" charset="0"/>
              </a:rPr>
              <a:t>Ernesto 200-hPa </a:t>
            </a:r>
            <a:r>
              <a:rPr lang="en-US" sz="2300" dirty="0">
                <a:solidFill>
                  <a:srgbClr val="800000"/>
                </a:solidFill>
                <a:latin typeface="Arial Black" pitchFamily="34" charset="0"/>
              </a:rPr>
              <a:t>Divergence </a:t>
            </a:r>
            <a:endParaRPr lang="en-US" sz="2300" dirty="0">
              <a:solidFill>
                <a:srgbClr val="800000"/>
              </a:solidFill>
            </a:endParaRPr>
          </a:p>
        </p:txBody>
      </p: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2928257" y="773668"/>
            <a:ext cx="28520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solidFill>
                  <a:srgbClr val="A50021"/>
                </a:solidFill>
              </a:rPr>
              <a:t>Initialized at </a:t>
            </a:r>
            <a:r>
              <a:rPr lang="en-US" b="1" dirty="0">
                <a:solidFill>
                  <a:srgbClr val="A50021"/>
                </a:solidFill>
              </a:rPr>
              <a:t>2012080418</a:t>
            </a:r>
            <a:endParaRPr lang="en-US" dirty="0"/>
          </a:p>
        </p:txBody>
      </p:sp>
      <p:sp>
        <p:nvSpPr>
          <p:cNvPr id="4100" name="Rectangle 7"/>
          <p:cNvSpPr>
            <a:spLocks noChangeArrowheads="1"/>
          </p:cNvSpPr>
          <p:nvPr/>
        </p:nvSpPr>
        <p:spPr bwMode="auto">
          <a:xfrm>
            <a:off x="103188" y="2743200"/>
            <a:ext cx="201612" cy="609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828800" y="1143000"/>
            <a:ext cx="15696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COAMPS-TC</a:t>
            </a:r>
          </a:p>
          <a:p>
            <a:r>
              <a:rPr lang="en-US" dirty="0" smtClean="0">
                <a:solidFill>
                  <a:srgbClr val="0000FF"/>
                </a:solidFill>
              </a:rPr>
              <a:t>GFDL</a:t>
            </a:r>
          </a:p>
          <a:p>
            <a:r>
              <a:rPr lang="en-US" dirty="0" smtClean="0">
                <a:solidFill>
                  <a:srgbClr val="00B050"/>
                </a:solidFill>
              </a:rPr>
              <a:t>HWRF</a:t>
            </a:r>
          </a:p>
          <a:p>
            <a:r>
              <a:rPr lang="en-US" dirty="0" smtClean="0"/>
              <a:t>BEST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95800" y="2100037"/>
            <a:ext cx="369332" cy="58285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dirty="0" smtClean="0"/>
              <a:t>10-</a:t>
            </a:r>
            <a:r>
              <a:rPr lang="en-US" sz="1200" baseline="30000" dirty="0" smtClean="0"/>
              <a:t>7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-1</a:t>
            </a:r>
            <a:endParaRPr lang="en-US" sz="1200" baseline="30000" dirty="0"/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73010"/>
            <a:ext cx="4363831" cy="22991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398967" y="4754152"/>
            <a:ext cx="369332" cy="582852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200" dirty="0" smtClean="0"/>
              <a:t>10-</a:t>
            </a:r>
            <a:r>
              <a:rPr lang="en-US" sz="1200" baseline="30000" dirty="0" smtClean="0"/>
              <a:t>7</a:t>
            </a:r>
            <a:r>
              <a:rPr lang="en-US" sz="1200" dirty="0" smtClean="0"/>
              <a:t> s</a:t>
            </a:r>
            <a:r>
              <a:rPr lang="en-US" sz="1200" baseline="30000" dirty="0" smtClean="0"/>
              <a:t>-1</a:t>
            </a:r>
            <a:endParaRPr lang="en-US" sz="1200" baseline="30000" dirty="0"/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008555" y="3581400"/>
            <a:ext cx="285206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smtClean="0">
                <a:solidFill>
                  <a:srgbClr val="A50021"/>
                </a:solidFill>
              </a:rPr>
              <a:t>Initialized at </a:t>
            </a:r>
            <a:r>
              <a:rPr lang="en-US" b="1" dirty="0" smtClean="0">
                <a:solidFill>
                  <a:srgbClr val="A50021"/>
                </a:solidFill>
              </a:rPr>
              <a:t>2012080518</a:t>
            </a:r>
            <a:endParaRPr lang="en-US" dirty="0"/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761998" y="6324600"/>
            <a:ext cx="8173831" cy="369332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112713" indent="-112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b="1" dirty="0" smtClean="0">
                <a:solidFill>
                  <a:srgbClr val="800000"/>
                </a:solidFill>
              </a:rPr>
              <a:t>COAMPS-TC upper level divergence is in line with GFDL and HWRF </a:t>
            </a:r>
            <a:endParaRPr lang="en-US" b="1" dirty="0">
              <a:solidFill>
                <a:srgbClr val="800000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138861"/>
            <a:ext cx="4401929" cy="23663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304800" y="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3200">
                <a:solidFill>
                  <a:srgbClr val="003366"/>
                </a:solidFill>
                <a:latin typeface="Arial Black" pitchFamily="34" charset="0"/>
              </a:rPr>
              <a:t>COAMPS-TC </a:t>
            </a:r>
            <a:br>
              <a:rPr lang="en-US" sz="3200">
                <a:solidFill>
                  <a:srgbClr val="003366"/>
                </a:solidFill>
                <a:latin typeface="Arial Black" pitchFamily="34" charset="0"/>
              </a:rPr>
            </a:br>
            <a:r>
              <a:rPr lang="en-US" sz="2300">
                <a:solidFill>
                  <a:srgbClr val="800000"/>
                </a:solidFill>
                <a:latin typeface="Arial Black" pitchFamily="34" charset="0"/>
              </a:rPr>
              <a:t>High-frequency TC model output (HTCF) </a:t>
            </a:r>
            <a:endParaRPr lang="en-US" sz="2300">
              <a:solidFill>
                <a:srgbClr val="800000"/>
              </a:solidFill>
            </a:endParaRPr>
          </a:p>
        </p:txBody>
      </p:sp>
      <p:pic>
        <p:nvPicPr>
          <p:cNvPr id="5123" name="Picture 2" descr="M:\currentwork\COAMPS\HTCF\figs\msws_irene_Page_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" t="3152" b="2716"/>
          <a:stretch>
            <a:fillRect/>
          </a:stretch>
        </p:blipFill>
        <p:spPr bwMode="auto">
          <a:xfrm>
            <a:off x="804863" y="1095375"/>
            <a:ext cx="7577137" cy="530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Box 5"/>
          <p:cNvSpPr txBox="1">
            <a:spLocks noChangeArrowheads="1"/>
          </p:cNvSpPr>
          <p:nvPr/>
        </p:nvSpPr>
        <p:spPr bwMode="auto">
          <a:xfrm>
            <a:off x="4114800" y="6477000"/>
            <a:ext cx="12382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/>
              <a:t>Lead time (h)</a:t>
            </a:r>
          </a:p>
        </p:txBody>
      </p:sp>
      <p:sp>
        <p:nvSpPr>
          <p:cNvPr id="5125" name="TextBox 6"/>
          <p:cNvSpPr txBox="1">
            <a:spLocks noChangeArrowheads="1"/>
          </p:cNvSpPr>
          <p:nvPr/>
        </p:nvSpPr>
        <p:spPr bwMode="auto">
          <a:xfrm rot="-5400000">
            <a:off x="-746125" y="3595688"/>
            <a:ext cx="28606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/>
              <a:t>Maximum surface wind speed (kt)</a:t>
            </a:r>
          </a:p>
        </p:txBody>
      </p:sp>
      <p:sp>
        <p:nvSpPr>
          <p:cNvPr id="5126" name="TextBox 7"/>
          <p:cNvSpPr txBox="1">
            <a:spLocks noChangeArrowheads="1"/>
          </p:cNvSpPr>
          <p:nvPr/>
        </p:nvSpPr>
        <p:spPr bwMode="auto">
          <a:xfrm>
            <a:off x="1828800" y="838200"/>
            <a:ext cx="55895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/>
              <a:t>COAMPS-TC intensity prediction for Irene, initial time = 2011082400</a:t>
            </a:r>
          </a:p>
        </p:txBody>
      </p:sp>
      <p:sp>
        <p:nvSpPr>
          <p:cNvPr id="2" name="Rectangle 1"/>
          <p:cNvSpPr/>
          <p:nvPr/>
        </p:nvSpPr>
        <p:spPr>
          <a:xfrm>
            <a:off x="1198563" y="1146175"/>
            <a:ext cx="2312987" cy="5119688"/>
          </a:xfrm>
          <a:prstGeom prst="rect">
            <a:avLst/>
          </a:prstGeom>
          <a:solidFill>
            <a:schemeClr val="bg2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M:\currentwork\COAMPS\HTCF\figs\irenemovies\mapview\anim1a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46100"/>
            <a:ext cx="4876800" cy="63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4"/>
          <p:cNvSpPr>
            <a:spLocks noChangeArrowheads="1"/>
          </p:cNvSpPr>
          <p:nvPr/>
        </p:nvSpPr>
        <p:spPr bwMode="auto">
          <a:xfrm>
            <a:off x="304800" y="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3200">
                <a:solidFill>
                  <a:srgbClr val="003366"/>
                </a:solidFill>
                <a:latin typeface="Arial Black" pitchFamily="34" charset="0"/>
              </a:rPr>
              <a:t>COAMPS-TC </a:t>
            </a:r>
            <a:br>
              <a:rPr lang="en-US" sz="3200">
                <a:solidFill>
                  <a:srgbClr val="003366"/>
                </a:solidFill>
                <a:latin typeface="Arial Black" pitchFamily="34" charset="0"/>
              </a:rPr>
            </a:br>
            <a:r>
              <a:rPr lang="en-US" sz="2300">
                <a:solidFill>
                  <a:srgbClr val="800000"/>
                </a:solidFill>
                <a:latin typeface="Arial Black" pitchFamily="34" charset="0"/>
              </a:rPr>
              <a:t>High-frequency TC model output (HTCF) </a:t>
            </a:r>
            <a:endParaRPr lang="en-US" sz="2300">
              <a:solidFill>
                <a:srgbClr val="800000"/>
              </a:solidFill>
            </a:endParaRPr>
          </a:p>
        </p:txBody>
      </p:sp>
      <p:sp>
        <p:nvSpPr>
          <p:cNvPr id="6148" name="TextBox 9"/>
          <p:cNvSpPr txBox="1">
            <a:spLocks noChangeArrowheads="1"/>
          </p:cNvSpPr>
          <p:nvPr/>
        </p:nvSpPr>
        <p:spPr bwMode="auto">
          <a:xfrm>
            <a:off x="533400" y="1338263"/>
            <a:ext cx="2828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 u="sng"/>
              <a:t>COAMPS-TC Irene forecast</a:t>
            </a:r>
          </a:p>
        </p:txBody>
      </p:sp>
      <p:sp>
        <p:nvSpPr>
          <p:cNvPr id="6149" name="TextBox 10"/>
          <p:cNvSpPr txBox="1">
            <a:spLocks noChangeArrowheads="1"/>
          </p:cNvSpPr>
          <p:nvPr/>
        </p:nvSpPr>
        <p:spPr bwMode="auto">
          <a:xfrm>
            <a:off x="457200" y="1793875"/>
            <a:ext cx="33782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/>
              <a:t>Initial time : 2010082400</a:t>
            </a:r>
          </a:p>
          <a:p>
            <a:pPr eaLnBrk="1" hangingPunct="1"/>
            <a:endParaRPr lang="en-US" sz="800"/>
          </a:p>
          <a:p>
            <a:pPr eaLnBrk="1" hangingPunct="1"/>
            <a:r>
              <a:rPr lang="en-US" sz="1400"/>
              <a:t>Lead times : 0 – 42 h</a:t>
            </a:r>
          </a:p>
          <a:p>
            <a:pPr eaLnBrk="1" hangingPunct="1"/>
            <a:endParaRPr lang="en-US" sz="800"/>
          </a:p>
          <a:p>
            <a:pPr eaLnBrk="1" hangingPunct="1"/>
            <a:r>
              <a:rPr lang="en-US" sz="1400"/>
              <a:t>Frame interval : 15 min</a:t>
            </a:r>
          </a:p>
          <a:p>
            <a:pPr eaLnBrk="1" hangingPunct="1"/>
            <a:endParaRPr lang="en-US" sz="800"/>
          </a:p>
          <a:p>
            <a:pPr eaLnBrk="1" hangingPunct="1"/>
            <a:r>
              <a:rPr lang="en-US" sz="1400">
                <a:solidFill>
                  <a:srgbClr val="0000FF"/>
                </a:solidFill>
              </a:rPr>
              <a:t>Blue dot: </a:t>
            </a:r>
            <a:r>
              <a:rPr lang="en-US" sz="1400"/>
              <a:t>Location of sea-level pressure</a:t>
            </a:r>
          </a:p>
          <a:p>
            <a:pPr eaLnBrk="1" hangingPunct="1"/>
            <a:r>
              <a:rPr lang="en-US" sz="1400"/>
              <a:t>                minimum</a:t>
            </a:r>
          </a:p>
          <a:p>
            <a:pPr eaLnBrk="1" hangingPunct="1"/>
            <a:endParaRPr lang="en-US" sz="800"/>
          </a:p>
          <a:p>
            <a:pPr eaLnBrk="1" hangingPunct="1"/>
            <a:r>
              <a:rPr lang="en-US" sz="1400">
                <a:solidFill>
                  <a:srgbClr val="FF0000"/>
                </a:solidFill>
              </a:rPr>
              <a:t>Red dot: </a:t>
            </a:r>
            <a:r>
              <a:rPr lang="en-US" sz="1400"/>
              <a:t>Location of surface wind speed</a:t>
            </a:r>
          </a:p>
          <a:p>
            <a:pPr eaLnBrk="1" hangingPunct="1"/>
            <a:r>
              <a:rPr lang="en-US" sz="1400"/>
              <a:t>                maximum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200400" y="5029200"/>
            <a:ext cx="9906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1" name="TextBox 12"/>
          <p:cNvSpPr txBox="1">
            <a:spLocks noChangeArrowheads="1"/>
          </p:cNvSpPr>
          <p:nvPr/>
        </p:nvSpPr>
        <p:spPr bwMode="auto">
          <a:xfrm>
            <a:off x="1143000" y="4733925"/>
            <a:ext cx="2065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/>
              <a:t>Maximum surface wind </a:t>
            </a:r>
          </a:p>
          <a:p>
            <a:pPr algn="ctr" eaLnBrk="1" hangingPunct="1"/>
            <a:r>
              <a:rPr lang="en-US" sz="1400"/>
              <a:t>speed time series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200400" y="5943600"/>
            <a:ext cx="9906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3" name="TextBox 14"/>
          <p:cNvSpPr txBox="1">
            <a:spLocks noChangeArrowheads="1"/>
          </p:cNvSpPr>
          <p:nvPr/>
        </p:nvSpPr>
        <p:spPr bwMode="auto">
          <a:xfrm>
            <a:off x="1277938" y="5638800"/>
            <a:ext cx="1795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/>
              <a:t>Minimum sea-level </a:t>
            </a:r>
          </a:p>
          <a:p>
            <a:pPr algn="ctr" eaLnBrk="1" hangingPunct="1"/>
            <a:r>
              <a:rPr lang="en-US" sz="1400"/>
              <a:t>pressure time series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:\currentwork\COAMPS\HTCF\figs\irenemovies\stormrelative\anim2a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546100"/>
            <a:ext cx="4876800" cy="631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Rectangle 4"/>
          <p:cNvSpPr>
            <a:spLocks noChangeArrowheads="1"/>
          </p:cNvSpPr>
          <p:nvPr/>
        </p:nvSpPr>
        <p:spPr bwMode="auto">
          <a:xfrm>
            <a:off x="304800" y="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3200">
                <a:solidFill>
                  <a:srgbClr val="003366"/>
                </a:solidFill>
                <a:latin typeface="Arial Black" pitchFamily="34" charset="0"/>
              </a:rPr>
              <a:t>COAMPS-TC </a:t>
            </a:r>
            <a:br>
              <a:rPr lang="en-US" sz="3200">
                <a:solidFill>
                  <a:srgbClr val="003366"/>
                </a:solidFill>
                <a:latin typeface="Arial Black" pitchFamily="34" charset="0"/>
              </a:rPr>
            </a:br>
            <a:r>
              <a:rPr lang="en-US" sz="2300">
                <a:solidFill>
                  <a:srgbClr val="800000"/>
                </a:solidFill>
                <a:latin typeface="Arial Black" pitchFamily="34" charset="0"/>
              </a:rPr>
              <a:t>High-frequency TC model output (HTCF) </a:t>
            </a:r>
            <a:endParaRPr lang="en-US" sz="2300">
              <a:solidFill>
                <a:srgbClr val="800000"/>
              </a:solidFill>
            </a:endParaRPr>
          </a:p>
        </p:txBody>
      </p:sp>
      <p:sp>
        <p:nvSpPr>
          <p:cNvPr id="7172" name="TextBox 9"/>
          <p:cNvSpPr txBox="1">
            <a:spLocks noChangeArrowheads="1"/>
          </p:cNvSpPr>
          <p:nvPr/>
        </p:nvSpPr>
        <p:spPr bwMode="auto">
          <a:xfrm>
            <a:off x="533400" y="1338263"/>
            <a:ext cx="282892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600" b="1" u="sng"/>
              <a:t>COAMPS-TC Irene forecast</a:t>
            </a:r>
          </a:p>
        </p:txBody>
      </p:sp>
      <p:sp>
        <p:nvSpPr>
          <p:cNvPr id="7173" name="TextBox 10"/>
          <p:cNvSpPr txBox="1">
            <a:spLocks noChangeArrowheads="1"/>
          </p:cNvSpPr>
          <p:nvPr/>
        </p:nvSpPr>
        <p:spPr bwMode="auto">
          <a:xfrm>
            <a:off x="457200" y="1793875"/>
            <a:ext cx="34258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/>
              <a:t>Initial time : 2010082400</a:t>
            </a:r>
          </a:p>
          <a:p>
            <a:pPr eaLnBrk="1" hangingPunct="1"/>
            <a:endParaRPr lang="en-US" sz="800"/>
          </a:p>
          <a:p>
            <a:pPr eaLnBrk="1" hangingPunct="1"/>
            <a:r>
              <a:rPr lang="en-US" sz="1400"/>
              <a:t>Lead times : 0 – 42 h</a:t>
            </a:r>
          </a:p>
          <a:p>
            <a:pPr eaLnBrk="1" hangingPunct="1"/>
            <a:endParaRPr lang="en-US" sz="800"/>
          </a:p>
          <a:p>
            <a:pPr eaLnBrk="1" hangingPunct="1"/>
            <a:r>
              <a:rPr lang="en-US" sz="1400"/>
              <a:t>Frame interval : 15 min</a:t>
            </a:r>
          </a:p>
          <a:p>
            <a:pPr eaLnBrk="1" hangingPunct="1"/>
            <a:endParaRPr lang="en-US" sz="800"/>
          </a:p>
          <a:p>
            <a:pPr eaLnBrk="1" hangingPunct="1"/>
            <a:r>
              <a:rPr lang="en-US" sz="1400">
                <a:solidFill>
                  <a:srgbClr val="FF0000"/>
                </a:solidFill>
              </a:rPr>
              <a:t>Red dot: </a:t>
            </a:r>
            <a:r>
              <a:rPr lang="en-US" sz="1400"/>
              <a:t>Location of surface wind speed</a:t>
            </a:r>
          </a:p>
          <a:p>
            <a:pPr eaLnBrk="1" hangingPunct="1"/>
            <a:r>
              <a:rPr lang="en-US" sz="1400"/>
              <a:t>               maximum, relative to the storm</a:t>
            </a:r>
          </a:p>
          <a:p>
            <a:pPr eaLnBrk="1" hangingPunct="1"/>
            <a:r>
              <a:rPr lang="en-US" sz="1400"/>
              <a:t>               center (slp minimum)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200400" y="5029200"/>
            <a:ext cx="9906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5" name="TextBox 12"/>
          <p:cNvSpPr txBox="1">
            <a:spLocks noChangeArrowheads="1"/>
          </p:cNvSpPr>
          <p:nvPr/>
        </p:nvSpPr>
        <p:spPr bwMode="auto">
          <a:xfrm>
            <a:off x="1143000" y="4733925"/>
            <a:ext cx="20653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/>
              <a:t>Maximum surface wind </a:t>
            </a:r>
          </a:p>
          <a:p>
            <a:pPr algn="ctr" eaLnBrk="1" hangingPunct="1"/>
            <a:r>
              <a:rPr lang="en-US" sz="1400"/>
              <a:t>speed time series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200400" y="5943600"/>
            <a:ext cx="990600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77" name="TextBox 14"/>
          <p:cNvSpPr txBox="1">
            <a:spLocks noChangeArrowheads="1"/>
          </p:cNvSpPr>
          <p:nvPr/>
        </p:nvSpPr>
        <p:spPr bwMode="auto">
          <a:xfrm>
            <a:off x="1277938" y="5638800"/>
            <a:ext cx="17954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en-US" sz="1400"/>
              <a:t>Minimum sea-level </a:t>
            </a:r>
          </a:p>
          <a:p>
            <a:pPr algn="ctr" eaLnBrk="1" hangingPunct="1"/>
            <a:r>
              <a:rPr lang="en-US" sz="1400"/>
              <a:t>pressure time series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ChangeArrowheads="1"/>
          </p:cNvSpPr>
          <p:nvPr/>
        </p:nvSpPr>
        <p:spPr bwMode="auto">
          <a:xfrm>
            <a:off x="762000" y="3048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800">
                <a:solidFill>
                  <a:srgbClr val="800000"/>
                </a:solidFill>
                <a:latin typeface="Arial Black" pitchFamily="34" charset="0"/>
              </a:rPr>
              <a:t>Short-range track forecast verification </a:t>
            </a:r>
            <a:endParaRPr lang="en-US" sz="2800">
              <a:solidFill>
                <a:srgbClr val="800000"/>
              </a:solidFill>
            </a:endParaRPr>
          </a:p>
        </p:txBody>
      </p:sp>
      <p:pic>
        <p:nvPicPr>
          <p:cNvPr id="8195" name="Picture 4" descr="M:\currentwork\COAMPS\verification_framework_auto\figs\2012HFIP\allatlanticandeastpac_multicompare2\summary\all_trackerro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8"/>
          <a:stretch>
            <a:fillRect/>
          </a:stretch>
        </p:blipFill>
        <p:spPr bwMode="auto">
          <a:xfrm>
            <a:off x="152400" y="1511300"/>
            <a:ext cx="4479925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5" descr="M:\currentwork\COAMPS\verification_framework_auto\figs\2012HFIP\allatlanticandeastpac_multicompare2\summary\all_tcreltrackerror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74"/>
          <a:stretch>
            <a:fillRect/>
          </a:stretch>
        </p:blipFill>
        <p:spPr bwMode="auto">
          <a:xfrm>
            <a:off x="4572000" y="1511300"/>
            <a:ext cx="4479925" cy="5087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7" name="TextBox 1"/>
          <p:cNvSpPr txBox="1">
            <a:spLocks noChangeArrowheads="1"/>
          </p:cNvSpPr>
          <p:nvPr/>
        </p:nvSpPr>
        <p:spPr bwMode="auto">
          <a:xfrm>
            <a:off x="1500188" y="1196975"/>
            <a:ext cx="1784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/>
              <a:t>Mean absolute error</a:t>
            </a:r>
          </a:p>
        </p:txBody>
      </p:sp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5254625" y="1216025"/>
            <a:ext cx="33559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/>
              <a:t>Mean error in storm-relative coordinates</a:t>
            </a:r>
          </a:p>
        </p:txBody>
      </p:sp>
      <p:grpSp>
        <p:nvGrpSpPr>
          <p:cNvPr id="8199" name="Group 20"/>
          <p:cNvGrpSpPr>
            <a:grpSpLocks/>
          </p:cNvGrpSpPr>
          <p:nvPr/>
        </p:nvGrpSpPr>
        <p:grpSpPr bwMode="auto">
          <a:xfrm>
            <a:off x="6934200" y="1697038"/>
            <a:ext cx="1744663" cy="1274762"/>
            <a:chOff x="1476" y="2973"/>
            <a:chExt cx="1099" cy="803"/>
          </a:xfrm>
        </p:grpSpPr>
        <p:sp>
          <p:nvSpPr>
            <p:cNvPr id="8202" name="Line 21"/>
            <p:cNvSpPr>
              <a:spLocks noChangeShapeType="1"/>
            </p:cNvSpPr>
            <p:nvPr/>
          </p:nvSpPr>
          <p:spPr bwMode="auto">
            <a:xfrm flipV="1">
              <a:off x="1971" y="3182"/>
              <a:ext cx="0" cy="4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3" name="Line 22"/>
            <p:cNvSpPr>
              <a:spLocks noChangeShapeType="1"/>
            </p:cNvSpPr>
            <p:nvPr/>
          </p:nvSpPr>
          <p:spPr bwMode="auto">
            <a:xfrm flipV="1">
              <a:off x="1772" y="3373"/>
              <a:ext cx="4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4" name="Text Box 23"/>
            <p:cNvSpPr txBox="1">
              <a:spLocks noChangeArrowheads="1"/>
            </p:cNvSpPr>
            <p:nvPr/>
          </p:nvSpPr>
          <p:spPr bwMode="auto">
            <a:xfrm>
              <a:off x="1735" y="2973"/>
              <a:ext cx="48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Ahead</a:t>
              </a:r>
            </a:p>
          </p:txBody>
        </p:sp>
        <p:sp>
          <p:nvSpPr>
            <p:cNvPr id="8205" name="Text Box 24"/>
            <p:cNvSpPr txBox="1">
              <a:spLocks noChangeArrowheads="1"/>
            </p:cNvSpPr>
            <p:nvPr/>
          </p:nvSpPr>
          <p:spPr bwMode="auto">
            <a:xfrm>
              <a:off x="1711" y="3564"/>
              <a:ext cx="51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Behind</a:t>
              </a:r>
            </a:p>
          </p:txBody>
        </p:sp>
        <p:sp>
          <p:nvSpPr>
            <p:cNvPr id="8206" name="Text Box 25"/>
            <p:cNvSpPr txBox="1">
              <a:spLocks noChangeArrowheads="1"/>
            </p:cNvSpPr>
            <p:nvPr/>
          </p:nvSpPr>
          <p:spPr bwMode="auto">
            <a:xfrm>
              <a:off x="2161" y="3265"/>
              <a:ext cx="41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Right</a:t>
              </a:r>
            </a:p>
          </p:txBody>
        </p:sp>
        <p:sp>
          <p:nvSpPr>
            <p:cNvPr id="8207" name="Text Box 26"/>
            <p:cNvSpPr txBox="1">
              <a:spLocks noChangeArrowheads="1"/>
            </p:cNvSpPr>
            <p:nvPr/>
          </p:nvSpPr>
          <p:spPr bwMode="auto">
            <a:xfrm>
              <a:off x="1476" y="3266"/>
              <a:ext cx="33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Left</a:t>
              </a:r>
            </a:p>
          </p:txBody>
        </p:sp>
      </p:grpSp>
      <p:sp>
        <p:nvSpPr>
          <p:cNvPr id="8200" name="TextBox 2"/>
          <p:cNvSpPr txBox="1">
            <a:spLocks noChangeArrowheads="1"/>
          </p:cNvSpPr>
          <p:nvPr/>
        </p:nvSpPr>
        <p:spPr bwMode="auto">
          <a:xfrm>
            <a:off x="304800" y="5329238"/>
            <a:ext cx="4133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/>
              <a:t>COAMPS-TC: 2012 HFIP retro runs (2009-2011, AL + EP)</a:t>
            </a:r>
          </a:p>
          <a:p>
            <a:pPr eaLnBrk="1" hangingPunct="1"/>
            <a:r>
              <a:rPr lang="en-US" sz="1200"/>
              <a:t>GFS, HWRF, GFDL: Operational forecasts from a-decks</a:t>
            </a:r>
          </a:p>
        </p:txBody>
      </p:sp>
      <p:sp>
        <p:nvSpPr>
          <p:cNvPr id="8201" name="Text Box 5"/>
          <p:cNvSpPr txBox="1">
            <a:spLocks noChangeArrowheads="1"/>
          </p:cNvSpPr>
          <p:nvPr/>
        </p:nvSpPr>
        <p:spPr bwMode="auto">
          <a:xfrm>
            <a:off x="228600" y="5891213"/>
            <a:ext cx="4348163" cy="738187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2713" indent="-112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sz="1400" b="1">
                <a:solidFill>
                  <a:srgbClr val="800000"/>
                </a:solidFill>
              </a:rPr>
              <a:t>All 4 models are ‘behind’ the observed position, on average, but cross-track bias differs</a:t>
            </a:r>
          </a:p>
          <a:p>
            <a:pPr eaLnBrk="1" hangingPunct="1">
              <a:buFontTx/>
              <a:buChar char="•"/>
            </a:pPr>
            <a:r>
              <a:rPr lang="en-US" sz="1400" b="1">
                <a:solidFill>
                  <a:srgbClr val="800000"/>
                </a:solidFill>
              </a:rPr>
              <a:t>COAMPS-TC has the highest track MAE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ChangeArrowheads="1"/>
          </p:cNvSpPr>
          <p:nvPr/>
        </p:nvSpPr>
        <p:spPr bwMode="auto">
          <a:xfrm>
            <a:off x="762000" y="304800"/>
            <a:ext cx="84582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90000"/>
              </a:lnSpc>
            </a:pPr>
            <a:r>
              <a:rPr lang="en-US" sz="2800">
                <a:solidFill>
                  <a:srgbClr val="800000"/>
                </a:solidFill>
                <a:latin typeface="Arial Black" pitchFamily="34" charset="0"/>
              </a:rPr>
              <a:t>Short-range track forecast verification </a:t>
            </a:r>
            <a:endParaRPr lang="en-US" sz="2800">
              <a:solidFill>
                <a:srgbClr val="800000"/>
              </a:solidFill>
            </a:endParaRPr>
          </a:p>
        </p:txBody>
      </p:sp>
      <p:pic>
        <p:nvPicPr>
          <p:cNvPr id="9219" name="Picture 2" descr="M:\currentwork\COAMPS\verification_framework_auto\figs\2012HFIP\allatlanticandeastpac\summary\stormrelative_scatter_intensitycolor2_Page_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" t="9470" r="12045" b="27840"/>
          <a:stretch>
            <a:fillRect/>
          </a:stretch>
        </p:blipFill>
        <p:spPr bwMode="auto">
          <a:xfrm>
            <a:off x="2667000" y="954088"/>
            <a:ext cx="6002338" cy="567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0" name="TextBox 16"/>
          <p:cNvSpPr txBox="1">
            <a:spLocks noChangeArrowheads="1"/>
          </p:cNvSpPr>
          <p:nvPr/>
        </p:nvSpPr>
        <p:spPr bwMode="auto">
          <a:xfrm>
            <a:off x="152400" y="1139825"/>
            <a:ext cx="2667000" cy="8302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dirty="0"/>
              <a:t>Scatter of 24 h </a:t>
            </a:r>
            <a:r>
              <a:rPr lang="en-US" sz="1200" b="1" dirty="0"/>
              <a:t>COAMPS-TC</a:t>
            </a:r>
            <a:r>
              <a:rPr lang="en-US" sz="1200" dirty="0"/>
              <a:t> track errors in storm-relative coordinates,</a:t>
            </a:r>
          </a:p>
          <a:p>
            <a:pPr eaLnBrk="1" hangingPunct="1"/>
            <a:r>
              <a:rPr lang="en-US" sz="1200" dirty="0"/>
              <a:t>stratified </a:t>
            </a:r>
            <a:r>
              <a:rPr lang="en-US" sz="1200" dirty="0" smtClean="0"/>
              <a:t>by</a:t>
            </a:r>
            <a:r>
              <a:rPr lang="en-US" sz="1200" dirty="0" smtClean="0"/>
              <a:t> </a:t>
            </a:r>
            <a:r>
              <a:rPr lang="en-US" sz="1200" dirty="0"/>
              <a:t>best-track initial intensity (colors) </a:t>
            </a:r>
          </a:p>
        </p:txBody>
      </p:sp>
      <p:sp>
        <p:nvSpPr>
          <p:cNvPr id="9221" name="TextBox 3"/>
          <p:cNvSpPr txBox="1">
            <a:spLocks noChangeArrowheads="1"/>
          </p:cNvSpPr>
          <p:nvPr/>
        </p:nvSpPr>
        <p:spPr bwMode="auto">
          <a:xfrm>
            <a:off x="3160713" y="1568450"/>
            <a:ext cx="1106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/>
              <a:t>Overall: 19%</a:t>
            </a:r>
          </a:p>
        </p:txBody>
      </p:sp>
      <p:sp>
        <p:nvSpPr>
          <p:cNvPr id="9222" name="TextBox 18"/>
          <p:cNvSpPr txBox="1">
            <a:spLocks noChangeArrowheads="1"/>
          </p:cNvSpPr>
          <p:nvPr/>
        </p:nvSpPr>
        <p:spPr bwMode="auto">
          <a:xfrm>
            <a:off x="7351713" y="1552575"/>
            <a:ext cx="1106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/>
              <a:t>Overall: 20%</a:t>
            </a:r>
          </a:p>
        </p:txBody>
      </p:sp>
      <p:sp>
        <p:nvSpPr>
          <p:cNvPr id="9223" name="TextBox 19"/>
          <p:cNvSpPr txBox="1">
            <a:spLocks noChangeArrowheads="1"/>
          </p:cNvSpPr>
          <p:nvPr/>
        </p:nvSpPr>
        <p:spPr bwMode="auto">
          <a:xfrm>
            <a:off x="3160713" y="5438775"/>
            <a:ext cx="1106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/>
              <a:t>Overall: 21%</a:t>
            </a:r>
          </a:p>
        </p:txBody>
      </p:sp>
      <p:sp>
        <p:nvSpPr>
          <p:cNvPr id="9224" name="TextBox 20"/>
          <p:cNvSpPr txBox="1">
            <a:spLocks noChangeArrowheads="1"/>
          </p:cNvSpPr>
          <p:nvPr/>
        </p:nvSpPr>
        <p:spPr bwMode="auto">
          <a:xfrm>
            <a:off x="7351713" y="5438775"/>
            <a:ext cx="11064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/>
              <a:t>Overall: 40%</a:t>
            </a:r>
          </a:p>
        </p:txBody>
      </p:sp>
      <p:grpSp>
        <p:nvGrpSpPr>
          <p:cNvPr id="9225" name="Group 20"/>
          <p:cNvGrpSpPr>
            <a:grpSpLocks/>
          </p:cNvGrpSpPr>
          <p:nvPr/>
        </p:nvGrpSpPr>
        <p:grpSpPr bwMode="auto">
          <a:xfrm>
            <a:off x="533400" y="5257800"/>
            <a:ext cx="1744663" cy="1274763"/>
            <a:chOff x="1476" y="2973"/>
            <a:chExt cx="1099" cy="803"/>
          </a:xfrm>
        </p:grpSpPr>
        <p:sp>
          <p:nvSpPr>
            <p:cNvPr id="9228" name="Line 21"/>
            <p:cNvSpPr>
              <a:spLocks noChangeShapeType="1"/>
            </p:cNvSpPr>
            <p:nvPr/>
          </p:nvSpPr>
          <p:spPr bwMode="auto">
            <a:xfrm flipV="1">
              <a:off x="1971" y="3182"/>
              <a:ext cx="0" cy="403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29" name="Line 22"/>
            <p:cNvSpPr>
              <a:spLocks noChangeShapeType="1"/>
            </p:cNvSpPr>
            <p:nvPr/>
          </p:nvSpPr>
          <p:spPr bwMode="auto">
            <a:xfrm flipV="1">
              <a:off x="1772" y="3373"/>
              <a:ext cx="4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30" name="Text Box 23"/>
            <p:cNvSpPr txBox="1">
              <a:spLocks noChangeArrowheads="1"/>
            </p:cNvSpPr>
            <p:nvPr/>
          </p:nvSpPr>
          <p:spPr bwMode="auto">
            <a:xfrm>
              <a:off x="1735" y="2973"/>
              <a:ext cx="485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Ahead</a:t>
              </a:r>
            </a:p>
          </p:txBody>
        </p:sp>
        <p:sp>
          <p:nvSpPr>
            <p:cNvPr id="9231" name="Text Box 24"/>
            <p:cNvSpPr txBox="1">
              <a:spLocks noChangeArrowheads="1"/>
            </p:cNvSpPr>
            <p:nvPr/>
          </p:nvSpPr>
          <p:spPr bwMode="auto">
            <a:xfrm>
              <a:off x="1711" y="3564"/>
              <a:ext cx="513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Behind</a:t>
              </a:r>
            </a:p>
          </p:txBody>
        </p:sp>
        <p:sp>
          <p:nvSpPr>
            <p:cNvPr id="9232" name="Text Box 25"/>
            <p:cNvSpPr txBox="1">
              <a:spLocks noChangeArrowheads="1"/>
            </p:cNvSpPr>
            <p:nvPr/>
          </p:nvSpPr>
          <p:spPr bwMode="auto">
            <a:xfrm>
              <a:off x="2161" y="3265"/>
              <a:ext cx="414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Right</a:t>
              </a:r>
            </a:p>
          </p:txBody>
        </p:sp>
        <p:sp>
          <p:nvSpPr>
            <p:cNvPr id="9233" name="Text Box 26"/>
            <p:cNvSpPr txBox="1">
              <a:spLocks noChangeArrowheads="1"/>
            </p:cNvSpPr>
            <p:nvPr/>
          </p:nvSpPr>
          <p:spPr bwMode="auto">
            <a:xfrm>
              <a:off x="1476" y="3266"/>
              <a:ext cx="330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sz="1600"/>
                <a:t>Left</a:t>
              </a:r>
            </a:p>
          </p:txBody>
        </p:sp>
      </p:grp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52388" y="2362200"/>
            <a:ext cx="2614612" cy="2032000"/>
          </a:xfrm>
          <a:prstGeom prst="rect">
            <a:avLst/>
          </a:prstGeom>
          <a:solidFill>
            <a:srgbClr val="FFFF99"/>
          </a:solidFill>
          <a:ln w="38100">
            <a:solidFill>
              <a:srgbClr val="003366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112713" indent="-112713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FontTx/>
              <a:buChar char="•"/>
              <a:defRPr/>
            </a:pPr>
            <a:r>
              <a:rPr lang="en-US" sz="1400" b="1" dirty="0" smtClean="0">
                <a:solidFill>
                  <a:srgbClr val="800000"/>
                </a:solidFill>
              </a:rPr>
              <a:t>“Slow/right” has the highest relative frequency of the 4 quadrants for all initial intensity categories</a:t>
            </a:r>
          </a:p>
          <a:p>
            <a:pPr marL="0" indent="0" eaLnBrk="1" hangingPunct="1">
              <a:defRPr/>
            </a:pPr>
            <a:endParaRPr lang="en-US" sz="1400" b="1" dirty="0" smtClean="0">
              <a:solidFill>
                <a:srgbClr val="800000"/>
              </a:solidFill>
            </a:endParaRPr>
          </a:p>
          <a:p>
            <a:pPr eaLnBrk="1" hangingPunct="1">
              <a:buFontTx/>
              <a:buChar char="•"/>
              <a:defRPr/>
            </a:pPr>
            <a:r>
              <a:rPr lang="en-US" sz="1400" b="1" dirty="0" smtClean="0">
                <a:solidFill>
                  <a:srgbClr val="800000"/>
                </a:solidFill>
              </a:rPr>
              <a:t>The stronger the initial intensity, the more likely the 24-h track error is slow/right</a:t>
            </a:r>
          </a:p>
        </p:txBody>
      </p:sp>
      <p:sp>
        <p:nvSpPr>
          <p:cNvPr id="9227" name="TextBox 3"/>
          <p:cNvSpPr txBox="1">
            <a:spLocks noChangeArrowheads="1"/>
          </p:cNvSpPr>
          <p:nvPr/>
        </p:nvSpPr>
        <p:spPr bwMode="auto">
          <a:xfrm>
            <a:off x="5294313" y="714375"/>
            <a:ext cx="111601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200" b="1"/>
              <a:t>COAMPS-TC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672</TotalTime>
  <Words>1075</Words>
  <Application>Microsoft Office PowerPoint</Application>
  <PresentationFormat>On-screen Show (4:3)</PresentationFormat>
  <Paragraphs>210</Paragraphs>
  <Slides>19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Naval Research Laboratory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Jim Doyle</dc:creator>
  <cp:lastModifiedBy>Moskaitis, Dr. Jon</cp:lastModifiedBy>
  <cp:revision>58</cp:revision>
  <dcterms:created xsi:type="dcterms:W3CDTF">2010-10-26T23:53:08Z</dcterms:created>
  <dcterms:modified xsi:type="dcterms:W3CDTF">2012-08-09T17:29:06Z</dcterms:modified>
</cp:coreProperties>
</file>